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55"/>
  </p:notesMasterIdLst>
  <p:sldIdLst>
    <p:sldId id="256" r:id="rId2"/>
    <p:sldId id="259" r:id="rId3"/>
    <p:sldId id="257" r:id="rId4"/>
    <p:sldId id="258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9" r:id="rId27"/>
    <p:sldId id="308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309" r:id="rId37"/>
    <p:sldId id="310" r:id="rId38"/>
    <p:sldId id="290" r:id="rId39"/>
    <p:sldId id="291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3" r:id="rId51"/>
    <p:sldId id="304" r:id="rId52"/>
    <p:sldId id="305" r:id="rId53"/>
    <p:sldId id="307" r:id="rId54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149" autoAdjust="0"/>
    <p:restoredTop sz="94660"/>
  </p:normalViewPr>
  <p:slideViewPr>
    <p:cSldViewPr snapToGrid="0">
      <p:cViewPr varScale="1">
        <p:scale>
          <a:sx n="81" d="100"/>
          <a:sy n="81" d="100"/>
        </p:scale>
        <p:origin x="114" y="7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63C9B4-AE5B-488C-B386-609925E05F19}" type="datetimeFigureOut">
              <a:rPr lang="ru-RU" smtClean="0"/>
              <a:t>26.12.2018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90F67-446B-44B3-8AF8-B39CB1AE9B1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278079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DCF29-5B05-4CF1-98CD-2E33C148933F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211140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96970-C747-43EC-8BB9-69D7F7312757}" type="datetimeFigureOut">
              <a:rPr lang="ru-RU" smtClean="0"/>
              <a:t>26.12.2018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D11B7-5A96-408C-BE27-4B6C2A68B75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58759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96970-C747-43EC-8BB9-69D7F7312757}" type="datetimeFigureOut">
              <a:rPr lang="ru-RU" smtClean="0"/>
              <a:t>26.12.2018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D11B7-5A96-408C-BE27-4B6C2A68B75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339094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96970-C747-43EC-8BB9-69D7F7312757}" type="datetimeFigureOut">
              <a:rPr lang="ru-RU" smtClean="0"/>
              <a:t>26.12.2018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D11B7-5A96-408C-BE27-4B6C2A68B75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157524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96970-C747-43EC-8BB9-69D7F7312757}" type="datetimeFigureOut">
              <a:rPr lang="ru-RU" smtClean="0"/>
              <a:t>26.12.2018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D11B7-5A96-408C-BE27-4B6C2A68B75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656901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96970-C747-43EC-8BB9-69D7F7312757}" type="datetimeFigureOut">
              <a:rPr lang="ru-RU" smtClean="0"/>
              <a:t>26.12.2018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D11B7-5A96-408C-BE27-4B6C2A68B75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551224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96970-C747-43EC-8BB9-69D7F7312757}" type="datetimeFigureOut">
              <a:rPr lang="ru-RU" smtClean="0"/>
              <a:t>26.12.2018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D11B7-5A96-408C-BE27-4B6C2A68B75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983238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96970-C747-43EC-8BB9-69D7F7312757}" type="datetimeFigureOut">
              <a:rPr lang="ru-RU" smtClean="0"/>
              <a:t>26.12.2018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D11B7-5A96-408C-BE27-4B6C2A68B75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882377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96970-C747-43EC-8BB9-69D7F7312757}" type="datetimeFigureOut">
              <a:rPr lang="ru-RU" smtClean="0"/>
              <a:t>26.12.2018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D11B7-5A96-408C-BE27-4B6C2A68B75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80246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96970-C747-43EC-8BB9-69D7F7312757}" type="datetimeFigureOut">
              <a:rPr lang="ru-RU" smtClean="0"/>
              <a:t>26.12.2018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D11B7-5A96-408C-BE27-4B6C2A68B75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253264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96970-C747-43EC-8BB9-69D7F7312757}" type="datetimeFigureOut">
              <a:rPr lang="ru-RU" smtClean="0"/>
              <a:t>26.12.2018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D11B7-5A96-408C-BE27-4B6C2A68B75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425930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96970-C747-43EC-8BB9-69D7F7312757}" type="datetimeFigureOut">
              <a:rPr lang="ru-RU" smtClean="0"/>
              <a:t>26.12.2018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D11B7-5A96-408C-BE27-4B6C2A68B75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282639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96970-C747-43EC-8BB9-69D7F7312757}" type="datetimeFigureOut">
              <a:rPr lang="ru-RU" smtClean="0"/>
              <a:t>26.12.2018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D11B7-5A96-408C-BE27-4B6C2A68B75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241523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296970-C747-43EC-8BB9-69D7F7312757}" type="datetimeFigureOut">
              <a:rPr lang="ru-RU" smtClean="0"/>
              <a:t>26.12.2018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5D11B7-5A96-408C-BE27-4B6C2A68B75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549790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gi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779930" y="640464"/>
            <a:ext cx="10596282" cy="3369833"/>
          </a:xfrm>
        </p:spPr>
        <p:txBody>
          <a:bodyPr>
            <a:noAutofit/>
          </a:bodyPr>
          <a:lstStyle/>
          <a:p>
            <a:r>
              <a:rPr lang="uk-UA" sz="5400" dirty="0">
                <a:solidFill>
                  <a:schemeClr val="tx1"/>
                </a:solidFill>
              </a:rPr>
              <a:t>Курсовий проект</a:t>
            </a:r>
            <a:r>
              <a:rPr lang="ru-RU" sz="5400" dirty="0">
                <a:solidFill>
                  <a:schemeClr val="tx1"/>
                </a:solidFill>
              </a:rPr>
              <a:t/>
            </a:r>
            <a:br>
              <a:rPr lang="ru-RU" sz="5400" dirty="0">
                <a:solidFill>
                  <a:schemeClr val="tx1"/>
                </a:solidFill>
              </a:rPr>
            </a:br>
            <a:r>
              <a:rPr lang="uk-UA" sz="5400" dirty="0">
                <a:solidFill>
                  <a:schemeClr val="tx1"/>
                </a:solidFill>
              </a:rPr>
              <a:t>з </a:t>
            </a:r>
            <a:r>
              <a:rPr lang="uk-UA" sz="5400" dirty="0" smtClean="0">
                <a:solidFill>
                  <a:schemeClr val="tx1"/>
                </a:solidFill>
              </a:rPr>
              <a:t>дисципліни</a:t>
            </a:r>
            <a:br>
              <a:rPr lang="uk-UA" sz="5400" dirty="0" smtClean="0">
                <a:solidFill>
                  <a:schemeClr val="tx1"/>
                </a:solidFill>
              </a:rPr>
            </a:br>
            <a:r>
              <a:rPr lang="uk-UA" sz="5400" dirty="0" smtClean="0">
                <a:solidFill>
                  <a:schemeClr val="tx1"/>
                </a:solidFill>
              </a:rPr>
              <a:t>«Об</a:t>
            </a:r>
            <a:r>
              <a:rPr lang="ru-RU" sz="5400" dirty="0">
                <a:solidFill>
                  <a:schemeClr val="tx1"/>
                </a:solidFill>
              </a:rPr>
              <a:t>’</a:t>
            </a:r>
            <a:r>
              <a:rPr lang="uk-UA" sz="5400" dirty="0" err="1" smtClean="0">
                <a:solidFill>
                  <a:schemeClr val="tx1"/>
                </a:solidFill>
              </a:rPr>
              <a:t>єктно</a:t>
            </a:r>
            <a:r>
              <a:rPr lang="uk-UA" sz="5400" dirty="0" smtClean="0">
                <a:solidFill>
                  <a:schemeClr val="tx1"/>
                </a:solidFill>
              </a:rPr>
              <a:t>-орієнтоване програмування</a:t>
            </a:r>
            <a:r>
              <a:rPr lang="uk-UA" sz="5400" dirty="0">
                <a:solidFill>
                  <a:schemeClr val="tx1"/>
                </a:solidFill>
              </a:rPr>
              <a:t>»</a:t>
            </a:r>
            <a:r>
              <a:rPr lang="ru-RU" sz="5400" dirty="0">
                <a:solidFill>
                  <a:schemeClr val="tx1"/>
                </a:solidFill>
              </a:rPr>
              <a:t/>
            </a:r>
            <a:br>
              <a:rPr lang="ru-RU" sz="5400" dirty="0">
                <a:solidFill>
                  <a:schemeClr val="tx1"/>
                </a:solidFill>
              </a:rPr>
            </a:br>
            <a:r>
              <a:rPr lang="uk-UA" sz="5400" dirty="0" smtClean="0">
                <a:solidFill>
                  <a:schemeClr val="tx1"/>
                </a:solidFill>
              </a:rPr>
              <a:t>програма «</a:t>
            </a:r>
            <a:r>
              <a:rPr lang="en-US" sz="5400" dirty="0" err="1" smtClean="0">
                <a:solidFill>
                  <a:schemeClr val="tx1"/>
                </a:solidFill>
              </a:rPr>
              <a:t>TimeTask</a:t>
            </a:r>
            <a:r>
              <a:rPr lang="uk-UA" sz="5400" dirty="0" smtClean="0">
                <a:solidFill>
                  <a:schemeClr val="tx1"/>
                </a:solidFill>
              </a:rPr>
              <a:t>»</a:t>
            </a:r>
            <a:endParaRPr lang="ru-RU" sz="5400" dirty="0">
              <a:solidFill>
                <a:schemeClr val="tx1"/>
              </a:solidFill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779930" y="4441371"/>
            <a:ext cx="10596282" cy="2076994"/>
          </a:xfrm>
        </p:spPr>
        <p:txBody>
          <a:bodyPr>
            <a:normAutofit lnSpcReduction="10000"/>
          </a:bodyPr>
          <a:lstStyle/>
          <a:p>
            <a:pPr algn="l"/>
            <a:r>
              <a:rPr lang="uk-UA" dirty="0" smtClean="0"/>
              <a:t>Підготували студенти групи КНТ-117:</a:t>
            </a:r>
          </a:p>
          <a:p>
            <a:pPr algn="r"/>
            <a:r>
              <a:rPr lang="uk-UA" dirty="0" smtClean="0"/>
              <a:t>М.В. </a:t>
            </a:r>
            <a:r>
              <a:rPr lang="uk-UA" dirty="0" err="1" smtClean="0"/>
              <a:t>Таряник</a:t>
            </a:r>
            <a:endParaRPr lang="uk-UA" dirty="0" smtClean="0"/>
          </a:p>
          <a:p>
            <a:pPr algn="r"/>
            <a:r>
              <a:rPr lang="uk-UA" dirty="0" smtClean="0"/>
              <a:t>Т.В. Кузнєцов</a:t>
            </a:r>
          </a:p>
          <a:p>
            <a:pPr algn="r"/>
            <a:r>
              <a:rPr lang="uk-UA" dirty="0"/>
              <a:t>А.С. Івченко</a:t>
            </a:r>
          </a:p>
          <a:p>
            <a:pPr algn="r"/>
            <a:r>
              <a:rPr lang="uk-UA" dirty="0" smtClean="0"/>
              <a:t>І.М. Нескоромний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68717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uk-UA" dirty="0"/>
              <a:t>Вікно «</a:t>
            </a:r>
            <a:r>
              <a:rPr lang="en-US" dirty="0" err="1"/>
              <a:t>TimeTask</a:t>
            </a:r>
            <a:r>
              <a:rPr lang="en-US" dirty="0"/>
              <a:t> – </a:t>
            </a:r>
            <a:r>
              <a:rPr lang="ru-RU" dirty="0" err="1" smtClean="0"/>
              <a:t>Додати</a:t>
            </a:r>
            <a:r>
              <a:rPr lang="ru-RU" dirty="0" smtClean="0"/>
              <a:t> план»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127864" y="1825625"/>
            <a:ext cx="7225936" cy="4351338"/>
          </a:xfrm>
        </p:spPr>
        <p:txBody>
          <a:bodyPr>
            <a:normAutofit lnSpcReduction="10000"/>
          </a:bodyPr>
          <a:lstStyle/>
          <a:p>
            <a:pPr marL="0" indent="0" algn="just">
              <a:buNone/>
            </a:pPr>
            <a:r>
              <a:rPr lang="uk-UA" dirty="0"/>
              <a:t>Вікно «</a:t>
            </a:r>
            <a:r>
              <a:rPr lang="en-US" dirty="0" err="1"/>
              <a:t>TimeTask</a:t>
            </a:r>
            <a:r>
              <a:rPr lang="en-US" dirty="0"/>
              <a:t> – </a:t>
            </a:r>
            <a:r>
              <a:rPr lang="ru-RU" dirty="0" err="1"/>
              <a:t>Додати</a:t>
            </a:r>
            <a:r>
              <a:rPr lang="ru-RU" dirty="0"/>
              <a:t> план</a:t>
            </a:r>
            <a:r>
              <a:rPr lang="ru-RU" dirty="0" smtClean="0"/>
              <a:t>» </a:t>
            </a:r>
            <a:r>
              <a:rPr lang="ru-RU" dirty="0" err="1"/>
              <a:t>містить</a:t>
            </a:r>
            <a:r>
              <a:rPr lang="ru-RU" dirty="0"/>
              <a:t> у </a:t>
            </a:r>
            <a:r>
              <a:rPr lang="ru-RU" dirty="0" err="1"/>
              <a:t>собі</a:t>
            </a:r>
            <a:r>
              <a:rPr lang="ru-RU" dirty="0"/>
              <a:t>: 2 кнопки</a:t>
            </a:r>
            <a:r>
              <a:rPr lang="ru-RU" dirty="0" smtClean="0"/>
              <a:t>, 3 </a:t>
            </a:r>
            <a:r>
              <a:rPr lang="ru-RU" dirty="0" err="1"/>
              <a:t>елемент</a:t>
            </a:r>
            <a:r>
              <a:rPr lang="ru-RU" dirty="0"/>
              <a:t> </a:t>
            </a:r>
            <a:r>
              <a:rPr lang="ru-RU" dirty="0" err="1"/>
              <a:t>вибору</a:t>
            </a:r>
            <a:r>
              <a:rPr lang="ru-RU" dirty="0"/>
              <a:t> та </a:t>
            </a:r>
            <a:r>
              <a:rPr lang="ru-RU" dirty="0" err="1" smtClean="0"/>
              <a:t>текстове</a:t>
            </a:r>
            <a:r>
              <a:rPr lang="ru-RU" dirty="0" smtClean="0"/>
              <a:t> поле </a:t>
            </a:r>
            <a:r>
              <a:rPr lang="ru-RU" dirty="0"/>
              <a:t>вводу </a:t>
            </a:r>
            <a:r>
              <a:rPr lang="ru-RU" dirty="0" err="1"/>
              <a:t>інформації</a:t>
            </a:r>
            <a:r>
              <a:rPr lang="ru-RU" dirty="0"/>
              <a:t>.</a:t>
            </a:r>
          </a:p>
          <a:p>
            <a:pPr marL="0" indent="0" algn="just">
              <a:buNone/>
            </a:pPr>
            <a:r>
              <a:rPr lang="uk-UA" dirty="0"/>
              <a:t>В </a:t>
            </a:r>
            <a:r>
              <a:rPr lang="uk-UA" dirty="0" smtClean="0"/>
              <a:t>елементах </a:t>
            </a:r>
            <a:r>
              <a:rPr lang="uk-UA" dirty="0"/>
              <a:t>вибору інформації </a:t>
            </a:r>
            <a:r>
              <a:rPr lang="uk-UA" dirty="0" smtClean="0"/>
              <a:t>обираються </a:t>
            </a:r>
            <a:r>
              <a:rPr lang="uk-UA" dirty="0"/>
              <a:t>захід, </a:t>
            </a:r>
            <a:r>
              <a:rPr lang="uk-UA" dirty="0" smtClean="0"/>
              <a:t>початкова та кінцева дати пункту плану.</a:t>
            </a:r>
            <a:endParaRPr lang="uk-UA" dirty="0"/>
          </a:p>
          <a:p>
            <a:pPr marL="0" indent="0" algn="just">
              <a:buNone/>
            </a:pPr>
            <a:r>
              <a:rPr lang="uk-UA" dirty="0" smtClean="0"/>
              <a:t>В текстове </a:t>
            </a:r>
            <a:r>
              <a:rPr lang="uk-UA" dirty="0"/>
              <a:t>поле </a:t>
            </a:r>
            <a:r>
              <a:rPr lang="uk-UA" dirty="0" smtClean="0"/>
              <a:t>вводиться назва пункту плану.</a:t>
            </a:r>
            <a:endParaRPr lang="uk-UA" dirty="0"/>
          </a:p>
          <a:p>
            <a:pPr marL="0" indent="0" algn="just">
              <a:buNone/>
            </a:pPr>
            <a:r>
              <a:rPr lang="uk-UA" dirty="0" smtClean="0"/>
              <a:t>Кнопка «Додати план в захід» додає  пункт плану до відповідно обраного заходу.</a:t>
            </a:r>
            <a:endParaRPr lang="uk-UA" dirty="0"/>
          </a:p>
          <a:p>
            <a:pPr marL="0" indent="0" algn="just">
              <a:buNone/>
            </a:pPr>
            <a:r>
              <a:rPr lang="uk-UA" dirty="0"/>
              <a:t>Кнопка «Закрити» закриває дане вікно.</a:t>
            </a:r>
            <a:endParaRPr lang="ru-RU" dirty="0"/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3162300" cy="237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85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79269" y="365125"/>
            <a:ext cx="10946674" cy="1325563"/>
          </a:xfrm>
        </p:spPr>
        <p:txBody>
          <a:bodyPr>
            <a:normAutofit/>
          </a:bodyPr>
          <a:lstStyle/>
          <a:p>
            <a:pPr algn="ctr"/>
            <a:r>
              <a:rPr lang="uk-UA" dirty="0"/>
              <a:t>Вікно «</a:t>
            </a:r>
            <a:r>
              <a:rPr lang="en-US" dirty="0" err="1"/>
              <a:t>TimeTask</a:t>
            </a:r>
            <a:r>
              <a:rPr lang="en-US" dirty="0"/>
              <a:t> – </a:t>
            </a:r>
            <a:r>
              <a:rPr lang="uk-UA" dirty="0">
                <a:solidFill>
                  <a:schemeClr val="tx1"/>
                </a:solidFill>
              </a:rPr>
              <a:t>Редагування плану</a:t>
            </a:r>
            <a:r>
              <a:rPr lang="ru-RU" dirty="0" smtClean="0"/>
              <a:t>»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990012" y="1825625"/>
            <a:ext cx="6363788" cy="4351338"/>
          </a:xfrm>
        </p:spPr>
        <p:txBody>
          <a:bodyPr>
            <a:normAutofit fontScale="85000" lnSpcReduction="20000"/>
          </a:bodyPr>
          <a:lstStyle/>
          <a:p>
            <a:pPr marL="0" indent="0" algn="just">
              <a:buNone/>
            </a:pPr>
            <a:r>
              <a:rPr lang="uk-UA" dirty="0"/>
              <a:t>Вікно «</a:t>
            </a:r>
            <a:r>
              <a:rPr lang="en-US" dirty="0" err="1"/>
              <a:t>TimeTask</a:t>
            </a:r>
            <a:r>
              <a:rPr lang="en-US" dirty="0"/>
              <a:t> – </a:t>
            </a:r>
            <a:r>
              <a:rPr lang="ru-RU" dirty="0" err="1"/>
              <a:t>Редагування</a:t>
            </a:r>
            <a:r>
              <a:rPr lang="ru-RU" dirty="0"/>
              <a:t> </a:t>
            </a:r>
            <a:r>
              <a:rPr lang="ru-RU" dirty="0" smtClean="0"/>
              <a:t>плану» </a:t>
            </a:r>
            <a:r>
              <a:rPr lang="ru-RU" dirty="0" err="1"/>
              <a:t>містить</a:t>
            </a:r>
            <a:r>
              <a:rPr lang="ru-RU" dirty="0"/>
              <a:t> у </a:t>
            </a:r>
            <a:r>
              <a:rPr lang="ru-RU" dirty="0" err="1"/>
              <a:t>собі</a:t>
            </a:r>
            <a:r>
              <a:rPr lang="ru-RU" dirty="0"/>
              <a:t>: 2 кнопки, </a:t>
            </a:r>
            <a:r>
              <a:rPr lang="ru-RU" dirty="0" err="1"/>
              <a:t>елемент</a:t>
            </a:r>
            <a:r>
              <a:rPr lang="ru-RU" dirty="0"/>
              <a:t> </a:t>
            </a:r>
            <a:r>
              <a:rPr lang="ru-RU" dirty="0" err="1" smtClean="0"/>
              <a:t>вибору</a:t>
            </a:r>
            <a:r>
              <a:rPr lang="ru-RU" dirty="0"/>
              <a:t>,</a:t>
            </a:r>
            <a:r>
              <a:rPr lang="ru-RU" dirty="0" smtClean="0"/>
              <a:t> </a:t>
            </a:r>
            <a:r>
              <a:rPr lang="ru-RU" dirty="0" err="1"/>
              <a:t>таблицю</a:t>
            </a:r>
            <a:r>
              <a:rPr lang="ru-RU" dirty="0"/>
              <a:t> для </a:t>
            </a:r>
            <a:r>
              <a:rPr lang="ru-RU" dirty="0" err="1"/>
              <a:t>редагування</a:t>
            </a:r>
            <a:r>
              <a:rPr lang="ru-RU" dirty="0"/>
              <a:t> </a:t>
            </a:r>
            <a:r>
              <a:rPr lang="ru-RU" dirty="0" err="1"/>
              <a:t>інформації</a:t>
            </a:r>
            <a:r>
              <a:rPr lang="ru-RU" dirty="0"/>
              <a:t>.</a:t>
            </a:r>
          </a:p>
          <a:p>
            <a:pPr marL="0" indent="0" algn="just">
              <a:buNone/>
            </a:pPr>
            <a:r>
              <a:rPr lang="uk-UA" dirty="0"/>
              <a:t>В елементі вибору інформації обирається захід, </a:t>
            </a:r>
            <a:r>
              <a:rPr lang="uk-UA" dirty="0" smtClean="0"/>
              <a:t>план якого потрібно </a:t>
            </a:r>
            <a:r>
              <a:rPr lang="uk-UA" dirty="0"/>
              <a:t>редагувати.</a:t>
            </a:r>
          </a:p>
          <a:p>
            <a:pPr marL="0" indent="0" algn="just">
              <a:buNone/>
            </a:pPr>
            <a:r>
              <a:rPr lang="uk-UA" dirty="0"/>
              <a:t>В таблиці для редагування інформації можна відредагувати інформацію про </a:t>
            </a:r>
            <a:r>
              <a:rPr lang="uk-UA" dirty="0" smtClean="0"/>
              <a:t>план заходу.</a:t>
            </a:r>
          </a:p>
          <a:p>
            <a:pPr marL="0" indent="0" algn="just">
              <a:buNone/>
            </a:pPr>
            <a:r>
              <a:rPr lang="uk-UA" dirty="0" smtClean="0"/>
              <a:t>Натискання </a:t>
            </a:r>
            <a:r>
              <a:rPr lang="uk-UA" dirty="0"/>
              <a:t>на кожну кнопку викликає певну дію.</a:t>
            </a:r>
          </a:p>
          <a:p>
            <a:pPr marL="0" indent="0" algn="just">
              <a:buNone/>
            </a:pPr>
            <a:r>
              <a:rPr lang="uk-UA" dirty="0"/>
              <a:t>Кнопка «Відредагувати» редагує інформацію про </a:t>
            </a:r>
            <a:r>
              <a:rPr lang="uk-UA" dirty="0" smtClean="0"/>
              <a:t>план заходу, </a:t>
            </a:r>
            <a:r>
              <a:rPr lang="uk-UA" dirty="0"/>
              <a:t>відповідно до введеної вище інформації та заносить її до бази даних.</a:t>
            </a:r>
          </a:p>
          <a:p>
            <a:pPr marL="0" indent="0" algn="just">
              <a:buNone/>
            </a:pPr>
            <a:r>
              <a:rPr lang="uk-UA" dirty="0"/>
              <a:t>Кнопка «Закрити» закриває дане вікно.</a:t>
            </a:r>
            <a:endParaRPr lang="ru-RU" dirty="0"/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269" y="1825625"/>
            <a:ext cx="4127862" cy="2664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253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uk-UA" dirty="0"/>
              <a:t>Вікно «</a:t>
            </a:r>
            <a:r>
              <a:rPr lang="en-US" dirty="0" err="1"/>
              <a:t>TimeTask</a:t>
            </a:r>
            <a:r>
              <a:rPr lang="en-US" dirty="0"/>
              <a:t> – </a:t>
            </a:r>
            <a:r>
              <a:rPr lang="uk-UA" dirty="0" smtClean="0">
                <a:solidFill>
                  <a:schemeClr val="tx1"/>
                </a:solidFill>
              </a:rPr>
              <a:t>Видалення планів</a:t>
            </a:r>
            <a:r>
              <a:rPr lang="ru-RU" dirty="0" smtClean="0"/>
              <a:t>»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408023" y="1825625"/>
            <a:ext cx="5945777" cy="4435476"/>
          </a:xfrm>
        </p:spPr>
        <p:txBody>
          <a:bodyPr>
            <a:normAutofit fontScale="77500" lnSpcReduction="20000"/>
          </a:bodyPr>
          <a:lstStyle/>
          <a:p>
            <a:pPr marL="0" indent="0" algn="just">
              <a:buNone/>
            </a:pPr>
            <a:r>
              <a:rPr lang="uk-UA" dirty="0"/>
              <a:t>Вікно «</a:t>
            </a:r>
            <a:r>
              <a:rPr lang="en-US" dirty="0" err="1"/>
              <a:t>TimeTask</a:t>
            </a:r>
            <a:r>
              <a:rPr lang="en-US" dirty="0"/>
              <a:t> – </a:t>
            </a:r>
            <a:r>
              <a:rPr lang="uk-UA" dirty="0"/>
              <a:t>Видалення планів</a:t>
            </a:r>
            <a:r>
              <a:rPr lang="ru-RU" dirty="0" smtClean="0"/>
              <a:t>» </a:t>
            </a:r>
            <a:r>
              <a:rPr lang="ru-RU" dirty="0" err="1"/>
              <a:t>містить</a:t>
            </a:r>
            <a:r>
              <a:rPr lang="ru-RU" dirty="0"/>
              <a:t> у </a:t>
            </a:r>
            <a:r>
              <a:rPr lang="ru-RU" dirty="0" err="1"/>
              <a:t>собі</a:t>
            </a:r>
            <a:r>
              <a:rPr lang="ru-RU" dirty="0"/>
              <a:t>: 2 кнопки, </a:t>
            </a:r>
            <a:r>
              <a:rPr lang="ru-RU" dirty="0" err="1"/>
              <a:t>елемент</a:t>
            </a:r>
            <a:r>
              <a:rPr lang="ru-RU" dirty="0"/>
              <a:t> </a:t>
            </a:r>
            <a:r>
              <a:rPr lang="ru-RU" dirty="0" err="1"/>
              <a:t>вибору</a:t>
            </a:r>
            <a:r>
              <a:rPr lang="ru-RU" dirty="0"/>
              <a:t>, </a:t>
            </a:r>
            <a:r>
              <a:rPr lang="ru-RU" dirty="0" err="1"/>
              <a:t>таблицю</a:t>
            </a:r>
            <a:r>
              <a:rPr lang="ru-RU" dirty="0"/>
              <a:t> для </a:t>
            </a:r>
            <a:r>
              <a:rPr lang="ru-RU" dirty="0" err="1"/>
              <a:t>редагування</a:t>
            </a:r>
            <a:r>
              <a:rPr lang="ru-RU" dirty="0"/>
              <a:t> </a:t>
            </a:r>
            <a:r>
              <a:rPr lang="ru-RU" dirty="0" err="1" smtClean="0"/>
              <a:t>інформації</a:t>
            </a:r>
            <a:r>
              <a:rPr lang="ru-RU" dirty="0"/>
              <a:t> та </a:t>
            </a:r>
            <a:r>
              <a:rPr lang="ru-RU" dirty="0" err="1"/>
              <a:t>текстове</a:t>
            </a:r>
            <a:r>
              <a:rPr lang="ru-RU" dirty="0"/>
              <a:t> поле вводу </a:t>
            </a:r>
            <a:r>
              <a:rPr lang="ru-RU" dirty="0" err="1"/>
              <a:t>інформації</a:t>
            </a:r>
            <a:r>
              <a:rPr lang="ru-RU" dirty="0"/>
              <a:t>.</a:t>
            </a:r>
          </a:p>
          <a:p>
            <a:pPr marL="0" indent="0" algn="just">
              <a:buNone/>
            </a:pPr>
            <a:r>
              <a:rPr lang="uk-UA" dirty="0"/>
              <a:t>В елементі вибору інформації обирається захід, план якого потрібно </a:t>
            </a:r>
            <a:r>
              <a:rPr lang="uk-UA" dirty="0" smtClean="0"/>
              <a:t>видалити.</a:t>
            </a:r>
            <a:endParaRPr lang="uk-UA" dirty="0"/>
          </a:p>
          <a:p>
            <a:pPr marL="0" indent="0" algn="just">
              <a:buNone/>
            </a:pPr>
            <a:r>
              <a:rPr lang="uk-UA" dirty="0"/>
              <a:t>В таблиці для редагування інформації можна </a:t>
            </a:r>
            <a:r>
              <a:rPr lang="uk-UA" dirty="0" smtClean="0"/>
              <a:t>дізнатися </a:t>
            </a:r>
            <a:r>
              <a:rPr lang="en-US" dirty="0" smtClean="0"/>
              <a:t>ID </a:t>
            </a:r>
            <a:r>
              <a:rPr lang="uk-UA" dirty="0" smtClean="0"/>
              <a:t>пункту плану, який необхідно видалити.</a:t>
            </a:r>
          </a:p>
          <a:p>
            <a:pPr marL="0" indent="0" algn="just">
              <a:buNone/>
            </a:pPr>
            <a:r>
              <a:rPr lang="uk-UA" dirty="0"/>
              <a:t>В текстове поле вводиться </a:t>
            </a:r>
            <a:r>
              <a:rPr lang="en-US" dirty="0" smtClean="0"/>
              <a:t>ID</a:t>
            </a:r>
            <a:r>
              <a:rPr lang="uk-UA" dirty="0" smtClean="0"/>
              <a:t> </a:t>
            </a:r>
            <a:r>
              <a:rPr lang="uk-UA" dirty="0"/>
              <a:t>пункту плану</a:t>
            </a:r>
            <a:r>
              <a:rPr lang="uk-UA" dirty="0" smtClean="0"/>
              <a:t>.</a:t>
            </a:r>
            <a:endParaRPr lang="uk-UA" dirty="0"/>
          </a:p>
          <a:p>
            <a:pPr marL="0" indent="0" algn="just">
              <a:buNone/>
            </a:pPr>
            <a:r>
              <a:rPr lang="uk-UA" dirty="0"/>
              <a:t>Натискання на кожну кнопку викликає певну дію.</a:t>
            </a:r>
          </a:p>
          <a:p>
            <a:pPr marL="0" indent="0" algn="just">
              <a:buNone/>
            </a:pPr>
            <a:r>
              <a:rPr lang="uk-UA" dirty="0"/>
              <a:t>Кнопка «</a:t>
            </a:r>
            <a:r>
              <a:rPr lang="uk-UA" dirty="0" smtClean="0"/>
              <a:t>Видалити» видаляє обраний пункт плану з бази даних.</a:t>
            </a:r>
            <a:endParaRPr lang="uk-UA" dirty="0"/>
          </a:p>
          <a:p>
            <a:pPr marL="0" indent="0" algn="just">
              <a:buNone/>
            </a:pPr>
            <a:r>
              <a:rPr lang="uk-UA" dirty="0"/>
              <a:t>Кнопка «Закрити» закриває дане </a:t>
            </a:r>
            <a:r>
              <a:rPr lang="uk-UA" dirty="0" smtClean="0"/>
              <a:t>вікно.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4314825" cy="275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250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uk-UA" dirty="0"/>
              <a:t>Вікно «</a:t>
            </a:r>
            <a:r>
              <a:rPr lang="en-US" dirty="0" err="1"/>
              <a:t>TimeTask</a:t>
            </a:r>
            <a:r>
              <a:rPr lang="en-US" dirty="0"/>
              <a:t> – </a:t>
            </a:r>
            <a:r>
              <a:rPr lang="uk-UA" dirty="0">
                <a:solidFill>
                  <a:schemeClr val="tx1"/>
                </a:solidFill>
              </a:rPr>
              <a:t>Видалення </a:t>
            </a:r>
            <a:r>
              <a:rPr lang="uk-UA" dirty="0" smtClean="0">
                <a:solidFill>
                  <a:schemeClr val="tx1"/>
                </a:solidFill>
              </a:rPr>
              <a:t>заходів</a:t>
            </a:r>
            <a:r>
              <a:rPr lang="ru-RU" dirty="0" smtClean="0"/>
              <a:t>»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686300" y="1825625"/>
            <a:ext cx="6667500" cy="4351338"/>
          </a:xfrm>
        </p:spPr>
        <p:txBody>
          <a:bodyPr>
            <a:normAutofit lnSpcReduction="10000"/>
          </a:bodyPr>
          <a:lstStyle/>
          <a:p>
            <a:pPr marL="0" indent="0" algn="just">
              <a:buNone/>
            </a:pPr>
            <a:r>
              <a:rPr lang="uk-UA" dirty="0"/>
              <a:t>Вікно «</a:t>
            </a:r>
            <a:r>
              <a:rPr lang="en-US" dirty="0" err="1"/>
              <a:t>TimeTask</a:t>
            </a:r>
            <a:r>
              <a:rPr lang="en-US" dirty="0"/>
              <a:t> – </a:t>
            </a:r>
            <a:r>
              <a:rPr lang="uk-UA" dirty="0"/>
              <a:t>Видалення </a:t>
            </a:r>
            <a:r>
              <a:rPr lang="uk-UA" dirty="0" smtClean="0"/>
              <a:t>заходів</a:t>
            </a:r>
            <a:r>
              <a:rPr lang="ru-RU" dirty="0" smtClean="0"/>
              <a:t>» </a:t>
            </a:r>
            <a:r>
              <a:rPr lang="ru-RU" dirty="0" err="1"/>
              <a:t>містить</a:t>
            </a:r>
            <a:r>
              <a:rPr lang="ru-RU" dirty="0"/>
              <a:t> у </a:t>
            </a:r>
            <a:r>
              <a:rPr lang="ru-RU" dirty="0" err="1"/>
              <a:t>собі</a:t>
            </a:r>
            <a:r>
              <a:rPr lang="ru-RU" dirty="0"/>
              <a:t>: 2 </a:t>
            </a:r>
            <a:r>
              <a:rPr lang="ru-RU" dirty="0" smtClean="0"/>
              <a:t>кнопки та </a:t>
            </a:r>
            <a:r>
              <a:rPr lang="ru-RU" dirty="0" err="1"/>
              <a:t>елемент</a:t>
            </a:r>
            <a:r>
              <a:rPr lang="ru-RU" dirty="0"/>
              <a:t> </a:t>
            </a:r>
            <a:r>
              <a:rPr lang="ru-RU" dirty="0" err="1" smtClean="0"/>
              <a:t>вибору</a:t>
            </a:r>
            <a:r>
              <a:rPr lang="ru-RU" dirty="0" smtClean="0"/>
              <a:t>.</a:t>
            </a:r>
            <a:endParaRPr lang="ru-RU" dirty="0"/>
          </a:p>
          <a:p>
            <a:pPr marL="0" indent="0" algn="just">
              <a:buNone/>
            </a:pPr>
            <a:r>
              <a:rPr lang="uk-UA" dirty="0"/>
              <a:t>В елементі вибору інформації обирається захід, </a:t>
            </a:r>
            <a:r>
              <a:rPr lang="uk-UA" dirty="0" smtClean="0"/>
              <a:t>який потрібно видалити.</a:t>
            </a:r>
            <a:endParaRPr lang="uk-UA" dirty="0"/>
          </a:p>
          <a:p>
            <a:pPr marL="0" indent="0" algn="just">
              <a:buNone/>
            </a:pPr>
            <a:r>
              <a:rPr lang="uk-UA" dirty="0" smtClean="0"/>
              <a:t>Натискання </a:t>
            </a:r>
            <a:r>
              <a:rPr lang="uk-UA" dirty="0"/>
              <a:t>на кожну кнопку викликає певну дію.</a:t>
            </a:r>
          </a:p>
          <a:p>
            <a:pPr marL="0" indent="0" algn="just">
              <a:buNone/>
            </a:pPr>
            <a:r>
              <a:rPr lang="uk-UA" dirty="0"/>
              <a:t>Кнопка «Видалити» видаляє обраний </a:t>
            </a:r>
            <a:r>
              <a:rPr lang="uk-UA" dirty="0" smtClean="0"/>
              <a:t>захід з </a:t>
            </a:r>
            <a:r>
              <a:rPr lang="uk-UA" dirty="0"/>
              <a:t>бази даних.</a:t>
            </a:r>
          </a:p>
          <a:p>
            <a:pPr marL="0" indent="0" algn="just">
              <a:buNone/>
            </a:pPr>
            <a:r>
              <a:rPr lang="uk-UA" dirty="0"/>
              <a:t>Кнопка «Закрити» закриває дане вікно.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4"/>
            <a:ext cx="3562838" cy="1654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853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uk-UA" dirty="0"/>
              <a:t>Вікно «</a:t>
            </a:r>
            <a:r>
              <a:rPr lang="en-US" dirty="0" err="1"/>
              <a:t>TimeTask</a:t>
            </a:r>
            <a:r>
              <a:rPr lang="en-US" dirty="0"/>
              <a:t> – </a:t>
            </a:r>
            <a:r>
              <a:rPr lang="uk-UA" dirty="0" smtClean="0">
                <a:solidFill>
                  <a:schemeClr val="tx1"/>
                </a:solidFill>
              </a:rPr>
              <a:t>Про програму</a:t>
            </a:r>
            <a:r>
              <a:rPr lang="ru-RU" dirty="0" smtClean="0"/>
              <a:t>»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257800" y="1825625"/>
            <a:ext cx="6096000" cy="4351338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uk-UA" dirty="0"/>
              <a:t>Вікно «</a:t>
            </a:r>
            <a:r>
              <a:rPr lang="en-US" dirty="0" err="1"/>
              <a:t>TimeTask</a:t>
            </a:r>
            <a:r>
              <a:rPr lang="en-US" dirty="0"/>
              <a:t> – </a:t>
            </a:r>
            <a:r>
              <a:rPr lang="uk-UA" dirty="0" smtClean="0"/>
              <a:t>Про програму</a:t>
            </a:r>
            <a:r>
              <a:rPr lang="ru-RU" dirty="0" smtClean="0"/>
              <a:t>» </a:t>
            </a:r>
            <a:r>
              <a:rPr lang="ru-RU" dirty="0" err="1"/>
              <a:t>містить</a:t>
            </a:r>
            <a:r>
              <a:rPr lang="ru-RU" dirty="0"/>
              <a:t> у </a:t>
            </a:r>
            <a:r>
              <a:rPr lang="ru-RU" dirty="0" err="1"/>
              <a:t>собі</a:t>
            </a:r>
            <a:r>
              <a:rPr lang="ru-RU" dirty="0" smtClean="0"/>
              <a:t>: кнопку, </a:t>
            </a:r>
            <a:r>
              <a:rPr lang="ru-RU" dirty="0" err="1" smtClean="0"/>
              <a:t>коротку</a:t>
            </a:r>
            <a:r>
              <a:rPr lang="ru-RU" dirty="0" smtClean="0"/>
              <a:t> </a:t>
            </a:r>
            <a:r>
              <a:rPr lang="ru-RU" dirty="0" err="1" smtClean="0"/>
              <a:t>текстову</a:t>
            </a:r>
            <a:r>
              <a:rPr lang="ru-RU" dirty="0" smtClean="0"/>
              <a:t> </a:t>
            </a:r>
            <a:r>
              <a:rPr lang="ru-RU" dirty="0" err="1" smtClean="0"/>
              <a:t>інформацію</a:t>
            </a:r>
            <a:r>
              <a:rPr lang="ru-RU" dirty="0" smtClean="0"/>
              <a:t> про </a:t>
            </a:r>
            <a:r>
              <a:rPr lang="ru-RU" dirty="0" err="1" smtClean="0"/>
              <a:t>програму</a:t>
            </a:r>
            <a:r>
              <a:rPr lang="ru-RU" dirty="0" smtClean="0"/>
              <a:t> та </a:t>
            </a:r>
            <a:r>
              <a:rPr lang="ru-RU" dirty="0" err="1" smtClean="0"/>
              <a:t>альтернативний</a:t>
            </a:r>
            <a:r>
              <a:rPr lang="ru-RU" dirty="0" smtClean="0"/>
              <a:t> логотип </a:t>
            </a:r>
            <a:r>
              <a:rPr lang="ru-RU" dirty="0" err="1" smtClean="0"/>
              <a:t>програми</a:t>
            </a:r>
            <a:r>
              <a:rPr lang="ru-RU" dirty="0" smtClean="0"/>
              <a:t>.</a:t>
            </a:r>
            <a:endParaRPr lang="ru-RU" dirty="0"/>
          </a:p>
          <a:p>
            <a:pPr marL="0" indent="0" algn="just">
              <a:buNone/>
            </a:pPr>
            <a:r>
              <a:rPr lang="uk-UA" dirty="0" smtClean="0"/>
              <a:t>Кнопка </a:t>
            </a:r>
            <a:r>
              <a:rPr lang="uk-UA" dirty="0"/>
              <a:t>«Закрити» закриває дане вікно.</a:t>
            </a:r>
            <a:endParaRPr lang="ru-RU" dirty="0"/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013" y="1825625"/>
            <a:ext cx="4181187" cy="244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489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uk-UA" dirty="0" smtClean="0">
                <a:solidFill>
                  <a:schemeClr val="tx1"/>
                </a:solidFill>
              </a:rPr>
              <a:t>Алгоритми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20000" y="5029200"/>
            <a:ext cx="10233800" cy="11477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uk-UA" dirty="0" smtClean="0"/>
              <a:t>Відповідальний:</a:t>
            </a:r>
          </a:p>
          <a:p>
            <a:pPr marL="0" indent="0">
              <a:buNone/>
            </a:pPr>
            <a:r>
              <a:rPr lang="uk-UA" dirty="0" smtClean="0"/>
              <a:t>ст. групи КНТ-117						         Т.В. </a:t>
            </a:r>
            <a:r>
              <a:rPr lang="uk-UA" smtClean="0"/>
              <a:t>Кузнєцов</a:t>
            </a:r>
            <a:endParaRPr lang="ru-RU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4185" y="1690688"/>
            <a:ext cx="6428150" cy="18064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4185" y="3497104"/>
            <a:ext cx="6428150" cy="6629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65158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uk-UA" dirty="0" smtClean="0"/>
              <a:t>Зміст (Алгоритми)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uk-UA" dirty="0"/>
              <a:t>Підключення бібліотек для </a:t>
            </a:r>
            <a:r>
              <a:rPr lang="uk-UA" dirty="0" smtClean="0"/>
              <a:t>коректної </a:t>
            </a:r>
            <a:r>
              <a:rPr lang="uk-UA" dirty="0"/>
              <a:t>роботи </a:t>
            </a:r>
            <a:r>
              <a:rPr lang="uk-UA" dirty="0" smtClean="0"/>
              <a:t>алгоритмів</a:t>
            </a:r>
            <a:endParaRPr lang="en-US" dirty="0" smtClean="0"/>
          </a:p>
          <a:p>
            <a:pPr lvl="1"/>
            <a:r>
              <a:rPr lang="uk-UA" dirty="0"/>
              <a:t>Створення годинника у реальному </a:t>
            </a:r>
            <a:r>
              <a:rPr lang="uk-UA" dirty="0" smtClean="0"/>
              <a:t>часі</a:t>
            </a:r>
            <a:endParaRPr lang="en-US" dirty="0" smtClean="0"/>
          </a:p>
          <a:p>
            <a:pPr lvl="1"/>
            <a:r>
              <a:rPr lang="uk-UA" dirty="0"/>
              <a:t>Сортування планів </a:t>
            </a:r>
            <a:r>
              <a:rPr lang="uk-UA" dirty="0" smtClean="0"/>
              <a:t>заходу</a:t>
            </a:r>
            <a:endParaRPr lang="en-US" dirty="0" smtClean="0"/>
          </a:p>
          <a:p>
            <a:pPr lvl="1"/>
            <a:r>
              <a:rPr lang="ru-RU" dirty="0" err="1" smtClean="0"/>
              <a:t>Музичн</a:t>
            </a:r>
            <a:r>
              <a:rPr lang="uk-UA" dirty="0" err="1" smtClean="0"/>
              <a:t>ий</a:t>
            </a:r>
            <a:r>
              <a:rPr lang="uk-UA" dirty="0" smtClean="0"/>
              <a:t> супровід</a:t>
            </a:r>
          </a:p>
          <a:p>
            <a:pPr lvl="1"/>
            <a:r>
              <a:rPr lang="uk-UA" dirty="0"/>
              <a:t>Зчитування даних з </a:t>
            </a:r>
            <a:r>
              <a:rPr lang="uk-UA" dirty="0" smtClean="0"/>
              <a:t>БД</a:t>
            </a:r>
          </a:p>
          <a:p>
            <a:pPr lvl="2"/>
            <a:r>
              <a:rPr lang="uk-UA" sz="2400" dirty="0"/>
              <a:t>Зчитування даних з БД та занесення їх до </a:t>
            </a:r>
            <a:r>
              <a:rPr lang="en-US" sz="2400" dirty="0" err="1" smtClean="0"/>
              <a:t>combobox</a:t>
            </a:r>
            <a:endParaRPr lang="uk-UA" sz="2400" dirty="0" smtClean="0"/>
          </a:p>
          <a:p>
            <a:pPr lvl="2"/>
            <a:r>
              <a:rPr lang="uk-UA" sz="2400" dirty="0"/>
              <a:t>Зчитування даних з БД</a:t>
            </a:r>
            <a:r>
              <a:rPr lang="en-US" sz="2400" dirty="0"/>
              <a:t> </a:t>
            </a:r>
            <a:r>
              <a:rPr lang="uk-UA" sz="2400" dirty="0"/>
              <a:t>про заходи та занесення їх до </a:t>
            </a:r>
            <a:r>
              <a:rPr lang="uk-UA" sz="2400" dirty="0" smtClean="0"/>
              <a:t>таблиці</a:t>
            </a:r>
          </a:p>
          <a:p>
            <a:pPr lvl="2"/>
            <a:r>
              <a:rPr lang="uk-UA" sz="2400" dirty="0"/>
              <a:t>Зчитування даних з БД</a:t>
            </a:r>
            <a:r>
              <a:rPr lang="en-US" sz="2400" dirty="0"/>
              <a:t> </a:t>
            </a:r>
            <a:r>
              <a:rPr lang="uk-UA" sz="2400" dirty="0"/>
              <a:t> про плани заходів та занесення їх до таблиці</a:t>
            </a:r>
            <a:endParaRPr lang="uk-UA" sz="2400" dirty="0" smtClean="0"/>
          </a:p>
          <a:p>
            <a:pPr lvl="1"/>
            <a:r>
              <a:rPr lang="uk-UA" dirty="0"/>
              <a:t>Підготовка таблиці для внесення змін в неї </a:t>
            </a:r>
            <a:endParaRPr lang="uk-UA" dirty="0" smtClean="0"/>
          </a:p>
          <a:p>
            <a:pPr lvl="1"/>
            <a:endParaRPr lang="uk-UA" dirty="0" smtClean="0"/>
          </a:p>
          <a:p>
            <a:pPr lvl="1"/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876712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0" y="7939"/>
            <a:ext cx="12192000" cy="1958022"/>
          </a:xfrm>
        </p:spPr>
        <p:txBody>
          <a:bodyPr>
            <a:normAutofit/>
          </a:bodyPr>
          <a:lstStyle/>
          <a:p>
            <a:pPr algn="ctr"/>
            <a:r>
              <a:rPr lang="uk-UA" sz="5400" dirty="0" smtClean="0"/>
              <a:t>Підключення бібліотек для </a:t>
            </a:r>
            <a:br>
              <a:rPr lang="uk-UA" sz="5400" dirty="0" smtClean="0"/>
            </a:br>
            <a:r>
              <a:rPr lang="uk-UA" sz="5400" dirty="0" smtClean="0"/>
              <a:t>коректної роботи алгоритмів</a:t>
            </a:r>
            <a:endParaRPr lang="ru-RU" sz="5400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446530" y="1965961"/>
            <a:ext cx="7057390" cy="3931920"/>
          </a:xfrm>
        </p:spPr>
        <p:txBody>
          <a:bodyPr>
            <a:noAutofit/>
          </a:bodyPr>
          <a:lstStyle/>
          <a:p>
            <a:pPr algn="l"/>
            <a:r>
              <a:rPr lang="uk-UA" sz="2800" dirty="0"/>
              <a:t>-</a:t>
            </a:r>
            <a:r>
              <a:rPr lang="en-US" sz="2800" dirty="0"/>
              <a:t>&lt;</a:t>
            </a:r>
            <a:r>
              <a:rPr lang="en-US" sz="2800" dirty="0" err="1"/>
              <a:t>QDialog</a:t>
            </a:r>
            <a:r>
              <a:rPr lang="en-US" sz="2800" dirty="0"/>
              <a:t>&gt;</a:t>
            </a:r>
            <a:endParaRPr lang="uk-UA" sz="2800" dirty="0"/>
          </a:p>
          <a:p>
            <a:pPr algn="l"/>
            <a:r>
              <a:rPr lang="uk-UA" sz="2800" dirty="0"/>
              <a:t>-</a:t>
            </a:r>
            <a:r>
              <a:rPr lang="en-US" sz="2800" dirty="0"/>
              <a:t>&lt;</a:t>
            </a:r>
            <a:r>
              <a:rPr lang="en-US" sz="2800" dirty="0" err="1"/>
              <a:t>QDebug</a:t>
            </a:r>
            <a:r>
              <a:rPr lang="en-US" sz="2800" dirty="0"/>
              <a:t>&gt;</a:t>
            </a:r>
            <a:endParaRPr lang="uk-UA" sz="2800" dirty="0"/>
          </a:p>
          <a:p>
            <a:pPr algn="l"/>
            <a:r>
              <a:rPr lang="en-US" sz="2800" dirty="0"/>
              <a:t> </a:t>
            </a:r>
            <a:r>
              <a:rPr lang="uk-UA" sz="2800" dirty="0"/>
              <a:t>-</a:t>
            </a:r>
            <a:r>
              <a:rPr lang="en-US" sz="2800" dirty="0"/>
              <a:t>&lt;</a:t>
            </a:r>
            <a:r>
              <a:rPr lang="en-US" sz="2800" dirty="0" err="1"/>
              <a:t>QMessageBox</a:t>
            </a:r>
            <a:r>
              <a:rPr lang="en-US" sz="2800" dirty="0"/>
              <a:t>&gt; </a:t>
            </a:r>
            <a:endParaRPr lang="uk-UA" sz="2800" dirty="0"/>
          </a:p>
          <a:p>
            <a:pPr algn="l"/>
            <a:r>
              <a:rPr lang="uk-UA" sz="2800" dirty="0"/>
              <a:t>-</a:t>
            </a:r>
            <a:r>
              <a:rPr lang="en-US" sz="2800" dirty="0"/>
              <a:t>&lt;</a:t>
            </a:r>
            <a:r>
              <a:rPr lang="en-US" sz="2800" dirty="0" err="1"/>
              <a:t>QDateEdit</a:t>
            </a:r>
            <a:r>
              <a:rPr lang="en-US" sz="2800" dirty="0"/>
              <a:t>&gt;</a:t>
            </a:r>
            <a:endParaRPr lang="uk-UA" sz="2800" dirty="0"/>
          </a:p>
          <a:p>
            <a:pPr algn="l"/>
            <a:r>
              <a:rPr lang="uk-UA" sz="2800" dirty="0"/>
              <a:t>-</a:t>
            </a:r>
            <a:r>
              <a:rPr lang="en-US" sz="2800" dirty="0"/>
              <a:t>&lt;</a:t>
            </a:r>
            <a:r>
              <a:rPr lang="en-US" sz="2800" dirty="0" err="1"/>
              <a:t>QTimer</a:t>
            </a:r>
            <a:r>
              <a:rPr lang="en-US" sz="2800" dirty="0"/>
              <a:t>&gt;</a:t>
            </a:r>
            <a:endParaRPr lang="uk-UA" sz="2800" dirty="0"/>
          </a:p>
          <a:p>
            <a:pPr algn="l"/>
            <a:r>
              <a:rPr lang="uk-UA" sz="2800" dirty="0"/>
              <a:t>-</a:t>
            </a:r>
            <a:r>
              <a:rPr lang="en-US" sz="2800" dirty="0"/>
              <a:t>&lt;</a:t>
            </a:r>
            <a:r>
              <a:rPr lang="en-US" sz="2800" dirty="0" err="1"/>
              <a:t>QFile</a:t>
            </a:r>
            <a:r>
              <a:rPr lang="en-US" sz="2800" dirty="0"/>
              <a:t>&gt;</a:t>
            </a:r>
            <a:endParaRPr lang="uk-UA" sz="2800" dirty="0"/>
          </a:p>
          <a:p>
            <a:pPr algn="l"/>
            <a:r>
              <a:rPr lang="uk-UA" sz="2800" dirty="0"/>
              <a:t>-</a:t>
            </a:r>
            <a:r>
              <a:rPr lang="en-US" sz="2800" dirty="0"/>
              <a:t>&lt;</a:t>
            </a:r>
            <a:r>
              <a:rPr lang="en-US" sz="2800" dirty="0" err="1"/>
              <a:t>QDir</a:t>
            </a:r>
            <a:r>
              <a:rPr lang="en-US" sz="2800" dirty="0"/>
              <a:t>&gt;</a:t>
            </a:r>
            <a:endParaRPr lang="uk-UA" sz="2800" dirty="0"/>
          </a:p>
          <a:p>
            <a:pPr algn="l"/>
            <a:r>
              <a:rPr lang="uk-UA" sz="2800" dirty="0"/>
              <a:t>-</a:t>
            </a:r>
            <a:r>
              <a:rPr lang="en-US" sz="2800" dirty="0"/>
              <a:t>&lt;</a:t>
            </a:r>
            <a:r>
              <a:rPr lang="en-US" sz="2800" dirty="0" err="1"/>
              <a:t>QMediaPlayer</a:t>
            </a:r>
            <a:r>
              <a:rPr lang="en-US" sz="2800" dirty="0"/>
              <a:t>&gt;</a:t>
            </a:r>
            <a:endParaRPr lang="uk-UA" sz="2800" dirty="0"/>
          </a:p>
        </p:txBody>
      </p:sp>
      <p:sp>
        <p:nvSpPr>
          <p:cNvPr id="4" name="AutoShape 2" descr="data:image/jpeg;base64,/9j/4AAQSkZJRgABAQAAAQABAAD/2wCEAAkGBw8PDw8PDw8VDw8VFRUPDw8VDw8PDw8VFRUWFhUVFRUYHSggGBolHRUVITEhJSkrLi4uFx8zODMtNygtLisBCgoKDg0NFQ8PFysZFRktKysrLS0rKysrKystKystNy0rLS0rLS0tKy0tLS03LS0tLSs3LTc3Kys3Nzc3LS03Lf/AABEIAMIBAwMBIgACEQEDEQH/xAAaAAADAQEBAQAAAAAAAAAAAAAAAQIDBAUG/8QAGBABAQEBAQAAAAAAAAAAAAAAABEBAhL/xAAaAQADAQEBAQAAAAAAAAAAAAAAAQIDBAUH/8QAGBEBAQEBAQAAAAAAAAAAAAAAAAECERL/2gAMAwEAAhEDEQA/APmqKzzo68ePrMrSnWeadCutcFRmqphdFTRTg4sVFOqLixUUUxxdFRRTHF0bqKN0+DixmoooHGlOs806C4unWeaeaQ4unmoozSLjXNVmsqeaSeNc06yo9JTW2afpj6Homdrb0PTH0PQ4y1W3omXoDjPryaeaz9HT47pWudHmsqdPiutvR+mWaedDiutqdZZp5p8VK0p1nTp8UujdRTqoOKoTRTHDp1FFMcXRUUwOKFRTpDi8081FOlwuLzo81nTpJsaU81nRSRa09D0zo9Eytaeh6Z0UcZWtPQ9M6VDLVaejY+gXGfXnU81nmnmm7JWmaqs806FytKdZ06apWmaqss0801ytaKjNOmuVdOop01xdFRTpqM6kA+KFSAXFU0UUDixU0Uk1dFRRSZ6q/QqKKTHVaehWdFLjLVaUVnR6DHVXS3pFLdJjqroZegEenFTzUZp03XKunUU6FytKM1GadC5WlOs6dUuVpmnUU6a5V5p1FPNDSVdOooprlXTqKKD6uioooHV0qmigrVUVFFCLV0VFFJlauioopMtVdFZ06THVXRWdFJjqr3U7qd1O6bHVVQj0QZ+nNRUU6TslXTqM06FyrqqzzTzTVKuqzWeadNpK0p5rOqprlXmnmop01yrp1FOhc0qnUUUz9LpVNFA9KoqaVBXS6VTRSRdKoqKKGd0ulU0UmOtKoqKKljqrpVNLdDHWlVO9Fup3Qx1o96DPdAZemOadRTzQ7ZV06inQuVeadRTprlXTzUU6a5pdOop5prmmmadZ5qs0Lml5oqaKavS6Kmig/SqKmigejoqaKCujoqaVNF0qippVLO6XRUUUmWtLpVNFDHWlUqmlukw1pW6jdLdR10OMdaPegz9A2XpNOop0uO+VdFTTo4qVdOs6eaFytKM1FVmmqVdOozTprlXmnUU6a5pdOoooV6XTqKKZ+lUVNFBelUqmlQV0qippUIulUVNKki6XSqaKTHWlUVNKky1pVKp3S3Qw1o+tZ9aN1HWnxjqjegzoPjPqqdRTqXfKunUU6FyrzRU0UKlXTzUU6FStKdZ0801zS6dRmnTVNLp1FFM/S6Kmig/SqKmlQPSqKmlTTdKoqaKE3SqKkqTK6VRU0UmetHuippbpMdaVup3pO6ndPjLWj3WfXR7rPrTkYa0KEbpHxl6bUJOoelKqnUglSrFTTpqmlU6mihU0vNOop0K9Lp1FFNXpdOoopn6XRU0Ux6VRU0UD0qlSpUJulCpooRdHRSpUmd0qippUcZ3R7pbpFujjK6PdRujdRunIytG6jrR1qOtVIw3ovRs6FcY+nTQmmxep1VOop0ldVTxNFNXV0VNOg+qp1FOmr0uipFB+l0VNFM/S6KmgH6VSpUUF6VSpChN0dFIqEXSqVKlQi6OipooZ3R1NLdLdPjK0bqN091G6cjLWh1rLrVdaz61Ujn3ot0ioVxh6ddCabB7HVUVJhXVU6kA+qppooP0uipPNB9VRUmavShSFMelUVNOjg9HRSoo4Xo6KRDibpVKlRRxF0dKkN0cRdGW6VLdHEXQ3S3S3S3TZ3Q3Ubo3UdaqRjrRbqOtPrUauRy70VCQrjH07DSbn49uUzSC4rqqaTHD6ZpM+H1QIDg6qmkDh9UCB8HpQIAejoIDhXRikAm6MiA4i6MqRHxN0eluhNDO6G6ndG6jdPjPWhup3Rup3VSOfWi6Ruq3UauRza0WgqDZddmGYc734AAZwwADMYARmYAMzAMEDAAMAyAwAEQ0AJpAAFSGgBFLS0gGdTqNAVGOk9I0wcYaRqdAW5tI0wDZP/9k=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AutoShape 4" descr="data:image/jpeg;base64,/9j/4AAQSkZJRgABAQAAAQABAAD/2wCEAAkGBw8PDw8PDw8VDw8VFRUPDw8VDw8PDw8VFRUWFhUVFRUYHSggGBolHRUVITEhJSkrLi4uFx8zODMtNygtLisBCgoKDg0NFQ8PFysZFRktKysrLS0rKysrKystKystNy0rLS0rLS0tKy0tLS03LS0tLSs3LTc3Kys3Nzc3LS03Lf/AABEIAMIBAwMBIgACEQEDEQH/xAAaAAADAQEBAQAAAAAAAAAAAAAAAQIDBAUG/8QAGBABAQEBAQAAAAAAAAAAAAAAABEBAhL/xAAaAQADAQEBAQAAAAAAAAAAAAAAAQIDBAUH/8QAGBEBAQEBAQAAAAAAAAAAAAAAAAECERL/2gAMAwEAAhEDEQA/APmqKzzo68ePrMrSnWeadCutcFRmqphdFTRTg4sVFOqLixUUUxxdFRRTHF0bqKN0+DixmoooHGlOs806C4unWeaeaQ4unmoozSLjXNVmsqeaSeNc06yo9JTW2afpj6Homdrb0PTH0PQ4y1W3omXoDjPryaeaz9HT47pWudHmsqdPiutvR+mWaedDiutqdZZp5p8VK0p1nTp8UujdRTqoOKoTRTHDp1FFMcXRUUwOKFRTpDi8081FOlwuLzo81nTpJsaU81nRSRa09D0zo9Eytaeh6Z0UcZWtPQ9M6VDLVaejY+gXGfXnU81nmnmm7JWmaqs806FytKdZ06apWmaqss0801ytaKjNOmuVdOop01xdFRTpqM6kA+KFSAXFU0UUDixU0Uk1dFRRSZ6q/QqKKTHVaehWdFLjLVaUVnR6DHVXS3pFLdJjqroZegEenFTzUZp03XKunUU6FytKM1GadC5WlOs6dUuVpmnUU6a5V5p1FPNDSVdOooprlXTqKKD6uioooHV0qmigrVUVFFCLV0VFFJlauioopMtVdFZ06THVXRWdFJjqr3U7qd1O6bHVVQj0QZ+nNRUU6TslXTqM06FyrqqzzTzTVKuqzWeadNpK0p5rOqprlXmnmop01yrp1FOhc0qnUUUz9LpVNFA9KoqaVBXS6VTRSRdKoqKKGd0ulU0UmOtKoqKKljqrpVNLdDHWlVO9Fup3Qx1o96DPdAZemOadRTzQ7ZV06inQuVeadRTprlXTzUU6a5pdOop5prmmmadZ5qs0Lml5oqaKavS6Kmig/SqKmigejoqaKCujoqaVNF0qippVLO6XRUUUmWtLpVNFDHWlUqmlukw1pW6jdLdR10OMdaPegz9A2XpNOop0uO+VdFTTo4qVdOs6eaFytKM1FVmmqVdOozTprlXmnUU6a5pdOoooV6XTqKKZ+lUVNFBelUqmlQV0qippUIulUVNKki6XSqaKTHWlUVNKky1pVKp3S3Qw1o+tZ9aN1HWnxjqjegzoPjPqqdRTqXfKunUU6FyrzRU0UKlXTzUU6FStKdZ0801zS6dRmnTVNLp1FFM/S6Kmig/SqKmlQPSqKmlTTdKoqaKE3SqKkqTK6VRU0UmetHuippbpMdaVup3pO6ndPjLWj3WfXR7rPrTkYa0KEbpHxl6bUJOoelKqnUglSrFTTpqmlU6mihU0vNOop0K9Lp1FFNXpdOoopn6XRU0Ux6VRU0UD0qlSpUJulCpooRdHRSpUmd0qippUcZ3R7pbpFujjK6PdRujdRunIytG6jrR1qOtVIw3ovRs6FcY+nTQmmxep1VOop0ldVTxNFNXV0VNOg+qp1FOmr0uipFB+l0VNFM/S6KmgH6VSpUUF6VSpChN0dFIqEXSqVKlQi6OipooZ3R1NLdLdPjK0bqN091G6cjLWh1rLrVdaz61Ujn3ot0ioVxh6ddCabB7HVUVJhXVU6kA+qppooP0uipPNB9VRUmavShSFMelUVNOjg9HRSoo4Xo6KRDibpVKlRRxF0dKkN0cRdGW6VLdHEXQ3S3S3S3TZ3Q3Ubo3UdaqRjrRbqOtPrUauRy70VCQrjH07DSbn49uUzSC4rqqaTHD6ZpM+H1QIDg6qmkDh9UCB8HpQIAejoIDhXRikAm6MiA4i6MqRHxN0eluhNDO6G6ndG6jdPjPWhup3Rup3VSOfWi6Ruq3UauRza0WgqDZddmGYc734AAZwwADMYARmYAMzAMEDAAMAyAwAEQ0AJpAAFSGgBFLS0gGdTqNAVGOk9I0wcYaRqdAW5tI0wDZP/9k="/>
          <p:cNvSpPr>
            <a:spLocks noChangeAspect="1" noChangeArrowheads="1"/>
          </p:cNvSpPr>
          <p:nvPr/>
        </p:nvSpPr>
        <p:spPr bwMode="auto">
          <a:xfrm>
            <a:off x="18319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48982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uk-UA" dirty="0" smtClean="0"/>
              <a:t>Створення годинника у реальному часі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uk-UA" dirty="0" smtClean="0"/>
              <a:t>Для створення годинника, який буде працювати у реальному часі,треба підключити </a:t>
            </a:r>
            <a:r>
              <a:rPr lang="en-US" dirty="0" smtClean="0"/>
              <a:t>&lt;Timer&gt;</a:t>
            </a:r>
            <a:r>
              <a:rPr lang="uk-UA" dirty="0"/>
              <a:t> </a:t>
            </a:r>
            <a:r>
              <a:rPr lang="uk-UA" dirty="0" smtClean="0"/>
              <a:t>а також </a:t>
            </a:r>
            <a:r>
              <a:rPr lang="en-US" dirty="0" smtClean="0"/>
              <a:t>&lt;</a:t>
            </a:r>
            <a:r>
              <a:rPr lang="en-US" dirty="0" err="1" smtClean="0"/>
              <a:t>DateTime</a:t>
            </a:r>
            <a:r>
              <a:rPr lang="en-US" dirty="0" smtClean="0"/>
              <a:t>&gt;</a:t>
            </a:r>
            <a:endParaRPr lang="ru-RU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1" y="3500963"/>
            <a:ext cx="5172075" cy="1485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4971623"/>
            <a:ext cx="5172075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 descr="C:\Users\Taras\Desktop\bandicam-2018-12-25-18-54-53-299.gif"/>
          <p:cNvPicPr>
            <a:picLocks noChangeAspect="1" noChangeArrowheads="1" noCrop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1564" y="2850209"/>
            <a:ext cx="3379386" cy="3770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3691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524000" y="205740"/>
            <a:ext cx="9144000" cy="1440180"/>
          </a:xfrm>
        </p:spPr>
        <p:txBody>
          <a:bodyPr>
            <a:noAutofit/>
          </a:bodyPr>
          <a:lstStyle/>
          <a:p>
            <a:pPr algn="ctr"/>
            <a:r>
              <a:rPr lang="uk-UA" sz="3600" dirty="0"/>
              <a:t>Сортування планів заходу </a:t>
            </a:r>
            <a:r>
              <a:rPr lang="uk-UA" sz="3600" dirty="0" smtClean="0"/>
              <a:t>за</a:t>
            </a:r>
            <a:r>
              <a:rPr lang="en-US" sz="3600" dirty="0" smtClean="0"/>
              <a:t> id, </a:t>
            </a:r>
            <a:r>
              <a:rPr lang="ru-RU" sz="3600" dirty="0" smtClean="0"/>
              <a:t>часом </a:t>
            </a:r>
            <a:r>
              <a:rPr lang="ru-RU" sz="3600" dirty="0"/>
              <a:t>початку</a:t>
            </a:r>
            <a:r>
              <a:rPr lang="uk-UA" sz="3600" dirty="0"/>
              <a:t> заходів, часом кінця заходу, за алфавітним порядком </a:t>
            </a:r>
            <a:r>
              <a:rPr lang="uk-UA" sz="3600" dirty="0" smtClean="0"/>
              <a:t>планів</a:t>
            </a:r>
            <a:endParaRPr lang="ru-RU" sz="36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uk-UA" sz="2000" dirty="0"/>
              <a:t>У середовищі розробки </a:t>
            </a:r>
            <a:r>
              <a:rPr lang="en-US" sz="2000" dirty="0"/>
              <a:t>QT </a:t>
            </a:r>
            <a:r>
              <a:rPr lang="uk-UA" sz="2000" dirty="0"/>
              <a:t>є інтегровані функції для сортування </a:t>
            </a:r>
            <a:r>
              <a:rPr lang="en-US" sz="2000" dirty="0" err="1"/>
              <a:t>QTableView</a:t>
            </a:r>
            <a:r>
              <a:rPr lang="uk-UA" sz="2000" dirty="0"/>
              <a:t>, для цього в налаштуваннях самого </a:t>
            </a:r>
            <a:r>
              <a:rPr lang="en-US" sz="2000" dirty="0" err="1"/>
              <a:t>QTableView</a:t>
            </a:r>
            <a:r>
              <a:rPr lang="en-US" sz="2000" dirty="0"/>
              <a:t> </a:t>
            </a:r>
            <a:r>
              <a:rPr lang="uk-UA" sz="2000" dirty="0"/>
              <a:t>треба увімкнути сортування.</a:t>
            </a:r>
            <a:r>
              <a:rPr lang="en-US" sz="2000" dirty="0"/>
              <a:t> </a:t>
            </a:r>
            <a:endParaRPr lang="ru-RU" sz="2000" dirty="0"/>
          </a:p>
          <a:p>
            <a:pPr marL="0" indent="0">
              <a:buNone/>
            </a:pPr>
            <a:r>
              <a:rPr lang="ru-RU" sz="2000" dirty="0" err="1"/>
              <a:t>Потім</a:t>
            </a:r>
            <a:r>
              <a:rPr lang="ru-RU" sz="2000" dirty="0"/>
              <a:t> </a:t>
            </a:r>
            <a:r>
              <a:rPr lang="ru-RU" sz="2000" dirty="0" err="1"/>
              <a:t>вибрати</a:t>
            </a:r>
            <a:r>
              <a:rPr lang="ru-RU" sz="2000" dirty="0"/>
              <a:t> яке </a:t>
            </a:r>
            <a:r>
              <a:rPr lang="ru-RU" sz="2000" dirty="0" err="1"/>
              <a:t>сортування</a:t>
            </a:r>
            <a:r>
              <a:rPr lang="ru-RU" sz="2000" dirty="0"/>
              <a:t> </a:t>
            </a:r>
            <a:r>
              <a:rPr lang="ru-RU" sz="2000" dirty="0" err="1"/>
              <a:t>ви</a:t>
            </a:r>
            <a:r>
              <a:rPr lang="ru-RU" sz="2000" dirty="0"/>
              <a:t> </a:t>
            </a:r>
            <a:r>
              <a:rPr lang="ru-RU" sz="2000" dirty="0" err="1"/>
              <a:t>хочете</a:t>
            </a:r>
            <a:r>
              <a:rPr lang="ru-RU" sz="2000" dirty="0"/>
              <a:t> </a:t>
            </a:r>
            <a:r>
              <a:rPr lang="en-US" sz="2000" dirty="0"/>
              <a:t>: “</a:t>
            </a:r>
            <a:r>
              <a:rPr lang="en-US" sz="2000" dirty="0" err="1"/>
              <a:t>verticalHeaderShowSortIndicator</a:t>
            </a:r>
            <a:r>
              <a:rPr lang="en-US" sz="2000" dirty="0"/>
              <a:t>”</a:t>
            </a:r>
            <a:r>
              <a:rPr lang="uk-UA" sz="2000" dirty="0"/>
              <a:t> чи </a:t>
            </a:r>
            <a:r>
              <a:rPr lang="en-US" sz="2000" dirty="0"/>
              <a:t>“</a:t>
            </a:r>
            <a:r>
              <a:rPr lang="en-US" sz="2000" dirty="0" err="1"/>
              <a:t>horizontalHeaderShowSortIndicator</a:t>
            </a:r>
            <a:r>
              <a:rPr lang="en-US" sz="2000" dirty="0"/>
              <a:t>”</a:t>
            </a:r>
            <a:endParaRPr lang="ru-RU" sz="20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8268" y="5400517"/>
            <a:ext cx="3095646" cy="14574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 descr="C:\Users\Taras\Downloads\bandicam-2018-12-25-18-58-30-555.gif"/>
          <p:cNvPicPr>
            <a:picLocks noChangeAspect="1" noChangeArrowheads="1" noCrop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3914" y="3347013"/>
            <a:ext cx="6709886" cy="3510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59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uk-UA" dirty="0" smtClean="0"/>
              <a:t>Розділи презентації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uk-UA" sz="4400" dirty="0" smtClean="0"/>
              <a:t>Інтерфейс</a:t>
            </a:r>
          </a:p>
          <a:p>
            <a:r>
              <a:rPr lang="ru-RU" sz="4400" dirty="0" err="1" smtClean="0"/>
              <a:t>Алгоритми</a:t>
            </a:r>
            <a:endParaRPr lang="ru-RU" sz="4400" dirty="0" smtClean="0"/>
          </a:p>
          <a:p>
            <a:r>
              <a:rPr lang="ru-RU" sz="4400" dirty="0" err="1" smtClean="0"/>
              <a:t>Бази</a:t>
            </a:r>
            <a:r>
              <a:rPr lang="ru-RU" sz="4400" dirty="0" smtClean="0"/>
              <a:t> </a:t>
            </a:r>
            <a:r>
              <a:rPr lang="ru-RU" sz="4400" dirty="0" err="1" smtClean="0"/>
              <a:t>даних</a:t>
            </a:r>
            <a:endParaRPr lang="ru-RU" sz="4400" dirty="0" smtClean="0"/>
          </a:p>
          <a:p>
            <a:r>
              <a:rPr lang="ru-RU" sz="4400" dirty="0" err="1" smtClean="0"/>
              <a:t>Класи</a:t>
            </a:r>
            <a:endParaRPr lang="ru-RU" sz="4400" dirty="0"/>
          </a:p>
        </p:txBody>
      </p:sp>
    </p:spTree>
    <p:extLst>
      <p:ext uri="{BB962C8B-B14F-4D97-AF65-F5344CB8AC3E}">
        <p14:creationId xmlns:p14="http://schemas.microsoft.com/office/powerpoint/2010/main" val="552549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40080" y="571500"/>
            <a:ext cx="10789920" cy="2423160"/>
          </a:xfrm>
        </p:spPr>
        <p:txBody>
          <a:bodyPr>
            <a:normAutofit/>
          </a:bodyPr>
          <a:lstStyle/>
          <a:p>
            <a:pPr algn="ctr"/>
            <a:r>
              <a:rPr lang="ru-RU" dirty="0" err="1" smtClean="0"/>
              <a:t>Музичне</a:t>
            </a:r>
            <a:r>
              <a:rPr lang="ru-RU" dirty="0" smtClean="0"/>
              <a:t> </a:t>
            </a:r>
            <a:r>
              <a:rPr lang="ru-RU" dirty="0" err="1" smtClean="0"/>
              <a:t>пр</a:t>
            </a:r>
            <a:r>
              <a:rPr lang="uk-UA" dirty="0" err="1" smtClean="0"/>
              <a:t>ивітання</a:t>
            </a:r>
            <a:r>
              <a:rPr lang="uk-UA" dirty="0" smtClean="0"/>
              <a:t> при вдалому підключенні до БД,і музичне повідомлення про помилку при невдалому підключенні </a:t>
            </a:r>
            <a:endParaRPr lang="ru-RU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7686" y="3657600"/>
            <a:ext cx="7353300" cy="228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48009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uk-UA" dirty="0" smtClean="0"/>
              <a:t>Зчитування даних з БД та занесення їх до </a:t>
            </a:r>
            <a:r>
              <a:rPr lang="en-US" dirty="0" err="1" smtClean="0"/>
              <a:t>combobox</a:t>
            </a:r>
            <a:endParaRPr lang="ru-RU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4788451"/>
            <a:ext cx="4410075" cy="1800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 descr="C:\Users\Taras\Downloads\bandicam-2018-12-25-19-06-28-331.gif"/>
          <p:cNvPicPr>
            <a:picLocks noChangeAspect="1" noChangeArrowheads="1" noCrop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9163" y="1961432"/>
            <a:ext cx="6605542" cy="3456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9062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uk-UA" dirty="0"/>
              <a:t>Зчитування даних з </a:t>
            </a:r>
            <a:r>
              <a:rPr lang="uk-UA" dirty="0" smtClean="0"/>
              <a:t>БД</a:t>
            </a:r>
            <a:r>
              <a:rPr lang="en-US" dirty="0" smtClean="0"/>
              <a:t> </a:t>
            </a:r>
            <a:r>
              <a:rPr lang="uk-UA" dirty="0" smtClean="0"/>
              <a:t>про заходи </a:t>
            </a:r>
            <a:r>
              <a:rPr lang="uk-UA" dirty="0"/>
              <a:t>та занесення їх до </a:t>
            </a:r>
            <a:r>
              <a:rPr lang="uk-UA" dirty="0" smtClean="0"/>
              <a:t>таблиці</a:t>
            </a:r>
            <a:endParaRPr lang="ru-RU" dirty="0"/>
          </a:p>
        </p:txBody>
      </p:sp>
      <p:pic>
        <p:nvPicPr>
          <p:cNvPr id="4098" name="Picture 2" descr="C:\Users\Taras\Downloads\bandicam-2018-12-25-19-10-22-675.gif"/>
          <p:cNvPicPr>
            <a:picLocks noChangeAspect="1" noChangeArrowheads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3791" y="2204863"/>
            <a:ext cx="6690055" cy="3500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052" y="5705475"/>
            <a:ext cx="7029450" cy="1152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79559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uk-UA" dirty="0"/>
              <a:t>Зчитування даних з </a:t>
            </a:r>
            <a:r>
              <a:rPr lang="uk-UA" dirty="0" smtClean="0"/>
              <a:t>БД</a:t>
            </a:r>
            <a:r>
              <a:rPr lang="en-US" dirty="0" smtClean="0"/>
              <a:t> </a:t>
            </a:r>
            <a:r>
              <a:rPr lang="uk-UA" dirty="0" smtClean="0"/>
              <a:t> про плани заходів </a:t>
            </a:r>
            <a:r>
              <a:rPr lang="uk-UA" dirty="0"/>
              <a:t>та занесення їх до таблиці</a:t>
            </a:r>
            <a:endParaRPr lang="ru-RU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6860" y="5238750"/>
            <a:ext cx="7543800" cy="1619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5" name="Picture 5" descr="C:\Users\Taras\Downloads\bandicam-2018-12-25-19-18-43-754.gif"/>
          <p:cNvPicPr>
            <a:picLocks noChangeAspect="1" noChangeArrowheads="1" noCrop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0348" y="1690689"/>
            <a:ext cx="3789164" cy="4298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8890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uk-UA" dirty="0" smtClean="0"/>
              <a:t>Підготовка таблиці для внесення змін в неї </a:t>
            </a:r>
            <a:endParaRPr lang="ru-RU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1752" y="4962526"/>
            <a:ext cx="7477125" cy="1895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 descr="C:\Users\Taras\Downloads\bandicam-2018-12-25-20-05-13-975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2188" y="1311894"/>
            <a:ext cx="4053377" cy="4598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9738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uk-UA" dirty="0" smtClean="0">
                <a:solidFill>
                  <a:schemeClr val="tx1"/>
                </a:solidFill>
              </a:rPr>
              <a:t>Бази даних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20000" y="5029200"/>
            <a:ext cx="10233800" cy="11477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uk-UA" dirty="0" smtClean="0"/>
              <a:t>Відповідальний:</a:t>
            </a:r>
          </a:p>
          <a:p>
            <a:pPr marL="0" indent="0">
              <a:buNone/>
            </a:pPr>
            <a:r>
              <a:rPr lang="uk-UA" dirty="0" smtClean="0"/>
              <a:t>ст. групи КНТ-117						         А.С. Івченко</a:t>
            </a:r>
            <a:endParaRPr lang="ru-RU" dirty="0"/>
          </a:p>
        </p:txBody>
      </p:sp>
      <p:pic>
        <p:nvPicPr>
          <p:cNvPr id="8" name="Рисунок 4">
            <a:extLst>
              <a:ext uri="{FF2B5EF4-FFF2-40B4-BE49-F238E27FC236}">
                <a16:creationId xmlns:a16="http://schemas.microsoft.com/office/drawing/2014/main" xmlns="" id="{E6A95C95-91E8-48CB-BC07-D624BF7885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0136" y="1690688"/>
            <a:ext cx="5051727" cy="2837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751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uk-UA" dirty="0" smtClean="0"/>
              <a:t>Зміст (Бази даних)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lvl="1"/>
            <a:r>
              <a:rPr lang="ru-RU" dirty="0" err="1" smtClean="0">
                <a:cs typeface="Calibri Light"/>
              </a:rPr>
              <a:t>Підключення</a:t>
            </a:r>
            <a:r>
              <a:rPr lang="ru-RU" dirty="0" smtClean="0">
                <a:cs typeface="Calibri Light"/>
              </a:rPr>
              <a:t> </a:t>
            </a:r>
            <a:r>
              <a:rPr lang="uk-UA" dirty="0" smtClean="0"/>
              <a:t>бібліотек</a:t>
            </a:r>
            <a:endParaRPr lang="ru-RU" dirty="0" smtClean="0">
              <a:cs typeface="Calibri Light"/>
            </a:endParaRPr>
          </a:p>
          <a:p>
            <a:pPr lvl="1"/>
            <a:r>
              <a:rPr lang="uk-UA" dirty="0" smtClean="0">
                <a:cs typeface="Calibri Light"/>
              </a:rPr>
              <a:t>Підключена</a:t>
            </a:r>
            <a:r>
              <a:rPr lang="ru-RU" dirty="0" smtClean="0">
                <a:cs typeface="Calibri Light"/>
              </a:rPr>
              <a:t> драйвера </a:t>
            </a:r>
            <a:r>
              <a:rPr lang="en-US" dirty="0" smtClean="0">
                <a:cs typeface="Calibri Light"/>
              </a:rPr>
              <a:t>MYSQL</a:t>
            </a:r>
            <a:r>
              <a:rPr lang="ru-RU" dirty="0" smtClean="0">
                <a:cs typeface="Calibri Light"/>
              </a:rPr>
              <a:t> </a:t>
            </a:r>
            <a:endParaRPr lang="en-US" dirty="0" smtClean="0">
              <a:cs typeface="Calibri Light"/>
            </a:endParaRPr>
          </a:p>
          <a:p>
            <a:pPr lvl="1"/>
            <a:r>
              <a:rPr lang="ru-RU" dirty="0" err="1" smtClean="0">
                <a:cs typeface="Calibri Light"/>
              </a:rPr>
              <a:t>Створення</a:t>
            </a:r>
            <a:r>
              <a:rPr lang="ru-RU" dirty="0" smtClean="0">
                <a:cs typeface="Calibri Light"/>
              </a:rPr>
              <a:t> </a:t>
            </a:r>
            <a:r>
              <a:rPr lang="ru-RU" dirty="0" err="1">
                <a:cs typeface="Calibri Light"/>
              </a:rPr>
              <a:t>таблиць</a:t>
            </a:r>
            <a:r>
              <a:rPr lang="ru-RU" dirty="0">
                <a:cs typeface="Calibri Light"/>
              </a:rPr>
              <a:t> через </a:t>
            </a:r>
            <a:r>
              <a:rPr lang="ru-RU" dirty="0" err="1" smtClean="0">
                <a:cs typeface="Calibri Light"/>
              </a:rPr>
              <a:t>PHPmyAdmin</a:t>
            </a:r>
            <a:endParaRPr lang="ru-RU" dirty="0" smtClean="0">
              <a:cs typeface="Calibri Light"/>
            </a:endParaRPr>
          </a:p>
          <a:p>
            <a:pPr lvl="1"/>
            <a:r>
              <a:rPr lang="ru-RU" dirty="0" err="1">
                <a:cs typeface="Calibri Light"/>
              </a:rPr>
              <a:t>Підключення</a:t>
            </a:r>
            <a:r>
              <a:rPr lang="ru-RU" dirty="0">
                <a:cs typeface="Calibri Light"/>
              </a:rPr>
              <a:t> </a:t>
            </a:r>
            <a:r>
              <a:rPr lang="ru-RU" dirty="0" err="1">
                <a:cs typeface="Calibri Light"/>
              </a:rPr>
              <a:t>програми</a:t>
            </a:r>
            <a:r>
              <a:rPr lang="ru-RU" dirty="0">
                <a:cs typeface="Calibri Light"/>
              </a:rPr>
              <a:t> до </a:t>
            </a:r>
            <a:r>
              <a:rPr lang="ru-RU" dirty="0" smtClean="0">
                <a:cs typeface="Calibri Light"/>
              </a:rPr>
              <a:t>БД</a:t>
            </a:r>
          </a:p>
          <a:p>
            <a:pPr lvl="1"/>
            <a:r>
              <a:rPr lang="ru-RU" dirty="0" err="1">
                <a:cs typeface="Calibri Light"/>
              </a:rPr>
              <a:t>Занесення</a:t>
            </a:r>
            <a:r>
              <a:rPr lang="ru-RU" dirty="0">
                <a:cs typeface="Calibri Light"/>
              </a:rPr>
              <a:t> </a:t>
            </a:r>
            <a:r>
              <a:rPr lang="ru-RU" dirty="0" err="1">
                <a:cs typeface="Calibri Light"/>
              </a:rPr>
              <a:t>даних</a:t>
            </a:r>
            <a:r>
              <a:rPr lang="ru-RU" dirty="0">
                <a:cs typeface="Calibri Light"/>
              </a:rPr>
              <a:t> до </a:t>
            </a:r>
            <a:r>
              <a:rPr lang="ru-RU" dirty="0" err="1">
                <a:cs typeface="Calibri Light"/>
              </a:rPr>
              <a:t>нашої</a:t>
            </a:r>
            <a:r>
              <a:rPr lang="ru-RU" dirty="0">
                <a:cs typeface="Calibri Light"/>
              </a:rPr>
              <a:t> </a:t>
            </a:r>
            <a:r>
              <a:rPr lang="ru-RU" dirty="0" smtClean="0">
                <a:cs typeface="Calibri Light"/>
              </a:rPr>
              <a:t>БД</a:t>
            </a:r>
          </a:p>
          <a:p>
            <a:pPr lvl="1"/>
            <a:r>
              <a:rPr lang="ru-RU" dirty="0" err="1" smtClean="0">
                <a:cs typeface="Calibri Light"/>
              </a:rPr>
              <a:t>Зчитування</a:t>
            </a:r>
            <a:r>
              <a:rPr lang="ru-RU" dirty="0" smtClean="0">
                <a:cs typeface="Calibri Light"/>
              </a:rPr>
              <a:t> </a:t>
            </a:r>
            <a:r>
              <a:rPr lang="ru-RU" dirty="0" err="1">
                <a:cs typeface="Calibri Light"/>
              </a:rPr>
              <a:t>даних</a:t>
            </a:r>
            <a:r>
              <a:rPr lang="ru-RU" dirty="0">
                <a:cs typeface="Calibri Light"/>
              </a:rPr>
              <a:t>  </a:t>
            </a:r>
            <a:r>
              <a:rPr lang="ru-RU" dirty="0" smtClean="0">
                <a:cs typeface="Calibri Light"/>
              </a:rPr>
              <a:t>з БД</a:t>
            </a:r>
          </a:p>
          <a:p>
            <a:pPr lvl="1"/>
            <a:r>
              <a:rPr lang="ru-RU" dirty="0" err="1">
                <a:cs typeface="Calibri Light"/>
              </a:rPr>
              <a:t>Видалення</a:t>
            </a:r>
            <a:r>
              <a:rPr lang="ru-RU" dirty="0">
                <a:cs typeface="Calibri Light"/>
              </a:rPr>
              <a:t> </a:t>
            </a:r>
            <a:r>
              <a:rPr lang="ru-RU" dirty="0" err="1">
                <a:cs typeface="Calibri Light"/>
              </a:rPr>
              <a:t>даних</a:t>
            </a:r>
            <a:r>
              <a:rPr lang="ru-RU" dirty="0">
                <a:cs typeface="Calibri Light"/>
              </a:rPr>
              <a:t> з </a:t>
            </a:r>
            <a:r>
              <a:rPr lang="ru-RU" dirty="0" smtClean="0">
                <a:cs typeface="Calibri Light"/>
              </a:rPr>
              <a:t>БД</a:t>
            </a:r>
          </a:p>
          <a:p>
            <a:pPr lvl="1"/>
            <a:r>
              <a:rPr lang="ru-RU" dirty="0" err="1">
                <a:cs typeface="Calibri Light"/>
              </a:rPr>
              <a:t>Редагування</a:t>
            </a:r>
            <a:r>
              <a:rPr lang="ru-RU" dirty="0">
                <a:cs typeface="Calibri Light"/>
              </a:rPr>
              <a:t> </a:t>
            </a:r>
            <a:r>
              <a:rPr lang="ru-RU" dirty="0" err="1">
                <a:cs typeface="Calibri Light"/>
              </a:rPr>
              <a:t>даних</a:t>
            </a:r>
            <a:r>
              <a:rPr lang="ru-RU" dirty="0">
                <a:cs typeface="Calibri Light"/>
              </a:rPr>
              <a:t> в </a:t>
            </a:r>
            <a:r>
              <a:rPr lang="ru-RU" dirty="0" smtClean="0">
                <a:cs typeface="Calibri Light"/>
              </a:rPr>
              <a:t>БД</a:t>
            </a:r>
          </a:p>
          <a:p>
            <a:pPr lvl="1"/>
            <a:r>
              <a:rPr lang="ru-RU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Calibri Light"/>
              </a:rPr>
              <a:t>Повідомлення</a:t>
            </a:r>
            <a:r>
              <a:rPr lang="ru-RU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Calibri Light"/>
              </a:rPr>
              <a:t> про </a:t>
            </a:r>
            <a:r>
              <a:rPr lang="ru-RU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Calibri Light"/>
              </a:rPr>
              <a:t>результат</a:t>
            </a:r>
          </a:p>
          <a:p>
            <a:pPr lvl="1"/>
            <a:r>
              <a:rPr lang="uk-UA" dirty="0"/>
              <a:t>Занесення даних в </a:t>
            </a:r>
            <a:r>
              <a:rPr lang="en-US" dirty="0"/>
              <a:t>JSON</a:t>
            </a:r>
            <a:r>
              <a:rPr lang="uk-UA" dirty="0"/>
              <a:t> </a:t>
            </a:r>
            <a:r>
              <a:rPr lang="uk-UA" dirty="0" smtClean="0"/>
              <a:t>формат</a:t>
            </a:r>
          </a:p>
          <a:p>
            <a:pPr lvl="1"/>
            <a:r>
              <a:rPr lang="uk-UA" dirty="0" smtClean="0"/>
              <a:t>Вилучення </a:t>
            </a:r>
            <a:r>
              <a:rPr lang="uk-UA" dirty="0"/>
              <a:t>даних з </a:t>
            </a:r>
            <a:r>
              <a:rPr lang="en-US" dirty="0"/>
              <a:t>JSON </a:t>
            </a:r>
            <a:r>
              <a:rPr lang="ru-RU" dirty="0"/>
              <a:t>формату</a:t>
            </a:r>
            <a:r>
              <a:rPr lang="en-US" dirty="0"/>
              <a:t/>
            </a:r>
            <a:br>
              <a:rPr lang="en-US" dirty="0"/>
            </a:br>
            <a:endParaRPr lang="uk-UA" dirty="0" smtClean="0"/>
          </a:p>
          <a:p>
            <a:pPr lvl="1"/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2447440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uk-UA" dirty="0"/>
              <a:t>Підключення </a:t>
            </a:r>
            <a:r>
              <a:rPr lang="uk-UA" dirty="0" smtClean="0"/>
              <a:t>бібліотек</a:t>
            </a:r>
            <a:endParaRPr lang="uk-UA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sz="2400" dirty="0" smtClean="0"/>
              <a:t>Список </a:t>
            </a:r>
            <a:r>
              <a:rPr lang="ru-RU" sz="2400" dirty="0" err="1" smtClean="0"/>
              <a:t>використаних</a:t>
            </a:r>
            <a:r>
              <a:rPr lang="ru-RU" sz="2400" dirty="0" smtClean="0"/>
              <a:t> </a:t>
            </a:r>
            <a:r>
              <a:rPr lang="ru-RU" sz="2400" dirty="0" err="1" smtClean="0"/>
              <a:t>бібліотек</a:t>
            </a:r>
            <a:r>
              <a:rPr lang="ru-RU" sz="2400" dirty="0" smtClean="0"/>
              <a:t> для </a:t>
            </a:r>
            <a:r>
              <a:rPr lang="ru-RU" sz="2400" dirty="0" err="1" smtClean="0"/>
              <a:t>роботи</a:t>
            </a:r>
            <a:r>
              <a:rPr lang="ru-RU" sz="2400" dirty="0" smtClean="0"/>
              <a:t> з БД</a:t>
            </a:r>
            <a:r>
              <a:rPr lang="en-US" sz="2400" dirty="0"/>
              <a:t>:</a:t>
            </a:r>
            <a:endParaRPr lang="ru-RU" sz="2400" dirty="0" smtClean="0"/>
          </a:p>
          <a:p>
            <a:r>
              <a:rPr lang="en-US" sz="2400" dirty="0" smtClean="0"/>
              <a:t>&lt;</a:t>
            </a:r>
            <a:r>
              <a:rPr lang="en-US" sz="2400" dirty="0" err="1"/>
              <a:t>QtSql</a:t>
            </a:r>
            <a:r>
              <a:rPr lang="en-US" sz="2400" dirty="0"/>
              <a:t>/</a:t>
            </a:r>
            <a:r>
              <a:rPr lang="en-US" sz="2400" dirty="0" err="1"/>
              <a:t>QSqlDatabase</a:t>
            </a:r>
            <a:r>
              <a:rPr lang="en-US" sz="2400" dirty="0" smtClean="0"/>
              <a:t>&gt;</a:t>
            </a:r>
          </a:p>
          <a:p>
            <a:r>
              <a:rPr lang="en-US" sz="2400" dirty="0"/>
              <a:t>&lt;</a:t>
            </a:r>
            <a:r>
              <a:rPr lang="en-US" sz="2400" dirty="0" err="1"/>
              <a:t>QtSql</a:t>
            </a:r>
            <a:r>
              <a:rPr lang="en-US" sz="2400" dirty="0"/>
              <a:t>/</a:t>
            </a:r>
            <a:r>
              <a:rPr lang="en-US" sz="2400" dirty="0" err="1"/>
              <a:t>QSqlQuery</a:t>
            </a:r>
            <a:r>
              <a:rPr lang="en-US" sz="2400" dirty="0" smtClean="0"/>
              <a:t>&gt;</a:t>
            </a:r>
          </a:p>
          <a:p>
            <a:r>
              <a:rPr lang="en-US" sz="2400" dirty="0"/>
              <a:t> &lt;</a:t>
            </a:r>
            <a:r>
              <a:rPr lang="en-US" sz="2400" dirty="0" err="1"/>
              <a:t>QtSql</a:t>
            </a:r>
            <a:r>
              <a:rPr lang="en-US" sz="2400" dirty="0"/>
              <a:t>/</a:t>
            </a:r>
            <a:r>
              <a:rPr lang="en-US" sz="2400" dirty="0" err="1"/>
              <a:t>QSqlTableModel</a:t>
            </a:r>
            <a:r>
              <a:rPr lang="en-US" sz="2400" dirty="0" smtClean="0"/>
              <a:t>&gt;</a:t>
            </a:r>
          </a:p>
          <a:p>
            <a:endParaRPr lang="en-US" sz="2400" dirty="0" smtClean="0"/>
          </a:p>
          <a:p>
            <a:pPr marL="0" indent="0">
              <a:buNone/>
            </a:pPr>
            <a:r>
              <a:rPr lang="ru-RU" sz="2400" dirty="0"/>
              <a:t>Список </a:t>
            </a:r>
            <a:r>
              <a:rPr lang="ru-RU" sz="2400" dirty="0" err="1"/>
              <a:t>використаних</a:t>
            </a:r>
            <a:r>
              <a:rPr lang="ru-RU" sz="2400" dirty="0"/>
              <a:t> </a:t>
            </a:r>
            <a:r>
              <a:rPr lang="ru-RU" sz="2400" dirty="0" err="1"/>
              <a:t>бібліотек</a:t>
            </a:r>
            <a:r>
              <a:rPr lang="ru-RU" sz="2400" dirty="0"/>
              <a:t> для </a:t>
            </a:r>
            <a:r>
              <a:rPr lang="ru-RU" sz="2400" dirty="0" err="1"/>
              <a:t>роботи</a:t>
            </a:r>
            <a:r>
              <a:rPr lang="ru-RU" sz="2400" dirty="0"/>
              <a:t> з </a:t>
            </a:r>
            <a:r>
              <a:rPr lang="en-US" sz="2400" dirty="0" smtClean="0"/>
              <a:t>JSON:</a:t>
            </a:r>
          </a:p>
          <a:p>
            <a:r>
              <a:rPr lang="en-US" sz="2400" dirty="0" smtClean="0"/>
              <a:t>&lt;</a:t>
            </a:r>
            <a:r>
              <a:rPr lang="en-US" sz="2400" dirty="0" err="1"/>
              <a:t>QJsonObject</a:t>
            </a:r>
            <a:r>
              <a:rPr lang="en-US" sz="2400" dirty="0" smtClean="0"/>
              <a:t>&gt;</a:t>
            </a:r>
            <a:endParaRPr lang="ru-RU" sz="2400" dirty="0" smtClean="0"/>
          </a:p>
          <a:p>
            <a:r>
              <a:rPr lang="en-US" sz="2400" dirty="0" smtClean="0"/>
              <a:t>&lt;</a:t>
            </a:r>
            <a:r>
              <a:rPr lang="en-US" sz="2400" dirty="0" err="1" smtClean="0"/>
              <a:t>QJsonDocument</a:t>
            </a:r>
            <a:r>
              <a:rPr lang="en-US" sz="2400" dirty="0" smtClean="0"/>
              <a:t>&gt;</a:t>
            </a:r>
          </a:p>
          <a:p>
            <a:r>
              <a:rPr lang="en-US" sz="2400" dirty="0" smtClean="0"/>
              <a:t>&lt;</a:t>
            </a:r>
            <a:r>
              <a:rPr lang="en-US" sz="2400" dirty="0" err="1" smtClean="0"/>
              <a:t>QJsonValue</a:t>
            </a:r>
            <a:r>
              <a:rPr lang="en-US" sz="2400" dirty="0" smtClean="0"/>
              <a:t>&gt;</a:t>
            </a:r>
          </a:p>
          <a:p>
            <a:r>
              <a:rPr lang="en-US" sz="2400" dirty="0" smtClean="0"/>
              <a:t>&lt;</a:t>
            </a:r>
            <a:r>
              <a:rPr lang="en-US" sz="2400" dirty="0" err="1" smtClean="0"/>
              <a:t>QByteArray</a:t>
            </a:r>
            <a:r>
              <a:rPr lang="en-US" sz="2400" dirty="0" smtClean="0"/>
              <a:t> </a:t>
            </a:r>
            <a:r>
              <a:rPr lang="en-US" sz="2400" dirty="0"/>
              <a:t>&gt;</a:t>
            </a:r>
            <a:endParaRPr lang="uk-UA" sz="2400" dirty="0"/>
          </a:p>
        </p:txBody>
      </p:sp>
    </p:spTree>
    <p:extLst>
      <p:ext uri="{BB962C8B-B14F-4D97-AF65-F5344CB8AC3E}">
        <p14:creationId xmlns:p14="http://schemas.microsoft.com/office/powerpoint/2010/main" val="91951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C4252B13-AF2D-40D1-80E0-EB5D6B734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17107" y="176685"/>
            <a:ext cx="12191999" cy="949362"/>
          </a:xfrm>
        </p:spPr>
        <p:txBody>
          <a:bodyPr>
            <a:normAutofit/>
          </a:bodyPr>
          <a:lstStyle/>
          <a:p>
            <a:pPr lvl="1" algn="ctr"/>
            <a:r>
              <a:rPr lang="uk-UA" sz="4400" dirty="0" smtClean="0">
                <a:latin typeface="+mj-lt"/>
                <a:cs typeface="Calibri Light"/>
              </a:rPr>
              <a:t>Підключена</a:t>
            </a:r>
            <a:r>
              <a:rPr lang="ru-RU" sz="4400" dirty="0" smtClean="0">
                <a:latin typeface="+mj-lt"/>
                <a:cs typeface="Calibri Light"/>
              </a:rPr>
              <a:t> драйвера </a:t>
            </a:r>
            <a:r>
              <a:rPr lang="en-US" sz="4400" dirty="0" smtClean="0">
                <a:latin typeface="+mj-lt"/>
                <a:cs typeface="Calibri Light"/>
              </a:rPr>
              <a:t>MYSQL</a:t>
            </a:r>
            <a:r>
              <a:rPr lang="ru-RU" sz="4400" dirty="0" smtClean="0">
                <a:latin typeface="+mj-lt"/>
                <a:cs typeface="Calibri Light"/>
              </a:rPr>
              <a:t> </a:t>
            </a:r>
            <a:endParaRPr lang="en-US" sz="4400" dirty="0" smtClean="0">
              <a:latin typeface="+mj-lt"/>
              <a:cs typeface="Calibri Light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80FA21D5-6271-41B4-9DE4-AEA9FF6F93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8781" y="1505269"/>
            <a:ext cx="10301710" cy="110730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ru-RU" sz="2400" dirty="0">
                <a:cs typeface="Calibri"/>
              </a:rPr>
              <a:t>Для початку </a:t>
            </a:r>
            <a:r>
              <a:rPr lang="ru-RU" sz="2400" dirty="0" err="1">
                <a:cs typeface="Calibri"/>
              </a:rPr>
              <a:t>роботи</a:t>
            </a:r>
            <a:r>
              <a:rPr lang="ru-RU" sz="2400" dirty="0">
                <a:cs typeface="Calibri"/>
              </a:rPr>
              <a:t> з базою </a:t>
            </a:r>
            <a:r>
              <a:rPr lang="ru-RU" sz="2400" dirty="0" err="1">
                <a:cs typeface="Calibri"/>
              </a:rPr>
              <a:t>даних</a:t>
            </a:r>
            <a:r>
              <a:rPr lang="ru-RU" sz="2400" dirty="0">
                <a:cs typeface="Calibri"/>
              </a:rPr>
              <a:t> MYSQL </a:t>
            </a:r>
            <a:r>
              <a:rPr lang="ru-RU" sz="2400" dirty="0" err="1">
                <a:cs typeface="Calibri"/>
              </a:rPr>
              <a:t>потрібно</a:t>
            </a:r>
            <a:r>
              <a:rPr lang="ru-RU" sz="2400" dirty="0">
                <a:cs typeface="Calibri"/>
              </a:rPr>
              <a:t> </a:t>
            </a:r>
            <a:r>
              <a:rPr lang="ru-RU" sz="2400" dirty="0" err="1">
                <a:cs typeface="Calibri"/>
              </a:rPr>
              <a:t>встановити</a:t>
            </a:r>
            <a:r>
              <a:rPr lang="ru-RU" sz="2400" dirty="0">
                <a:cs typeface="Calibri"/>
              </a:rPr>
              <a:t> </a:t>
            </a:r>
            <a:r>
              <a:rPr lang="ru-RU" sz="2400" dirty="0" err="1">
                <a:cs typeface="Calibri"/>
              </a:rPr>
              <a:t>спеціальний</a:t>
            </a:r>
            <a:r>
              <a:rPr lang="ru-RU" sz="2400" dirty="0">
                <a:cs typeface="Calibri"/>
              </a:rPr>
              <a:t> драйвер для QT з сайту http://doc.crossplatform.ru/qt/4.5.0/sql-driver.html</a:t>
            </a:r>
            <a:endParaRPr lang="ru-RU" sz="2400" dirty="0"/>
          </a:p>
        </p:txBody>
      </p:sp>
      <p:pic>
        <p:nvPicPr>
          <p:cNvPr id="6" name="Рисунок 6" descr="Изображение выглядит как снимок экрана&#10;&#10;Описание создано с высокой степенью достоверности">
            <a:extLst>
              <a:ext uri="{FF2B5EF4-FFF2-40B4-BE49-F238E27FC236}">
                <a16:creationId xmlns:a16="http://schemas.microsoft.com/office/drawing/2014/main" xmlns="" id="{3481AD32-DEE8-4A01-A9EB-A750D3ED48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9483" y="3200399"/>
            <a:ext cx="6792685" cy="3308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744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B0FFB93B-4AB5-46F6-8F60-F1BCD1E8B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029" y="-4990"/>
            <a:ext cx="12213771" cy="1325563"/>
          </a:xfrm>
        </p:spPr>
        <p:txBody>
          <a:bodyPr>
            <a:normAutofit/>
          </a:bodyPr>
          <a:lstStyle/>
          <a:p>
            <a:pPr algn="ctr"/>
            <a:r>
              <a:rPr lang="ru-RU" dirty="0" err="1">
                <a:solidFill>
                  <a:schemeClr val="tx1"/>
                </a:solidFill>
                <a:cs typeface="Calibri Light"/>
              </a:rPr>
              <a:t>Створення</a:t>
            </a:r>
            <a:r>
              <a:rPr lang="ru-RU" dirty="0">
                <a:solidFill>
                  <a:schemeClr val="tx1"/>
                </a:solidFill>
                <a:cs typeface="Calibri Light"/>
              </a:rPr>
              <a:t> </a:t>
            </a:r>
            <a:r>
              <a:rPr lang="ru-RU" dirty="0" err="1">
                <a:solidFill>
                  <a:schemeClr val="tx1"/>
                </a:solidFill>
                <a:cs typeface="Calibri Light"/>
              </a:rPr>
              <a:t>таблиць</a:t>
            </a:r>
            <a:r>
              <a:rPr lang="ru-RU" dirty="0">
                <a:solidFill>
                  <a:schemeClr val="tx1"/>
                </a:solidFill>
                <a:cs typeface="Calibri Light"/>
              </a:rPr>
              <a:t> через </a:t>
            </a:r>
            <a:r>
              <a:rPr lang="ru-RU" dirty="0" err="1" smtClean="0">
                <a:solidFill>
                  <a:schemeClr val="tx1"/>
                </a:solidFill>
                <a:cs typeface="Calibri Light"/>
              </a:rPr>
              <a:t>PHPmyAdmin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13" name="Объект 2">
            <a:extLst>
              <a:ext uri="{FF2B5EF4-FFF2-40B4-BE49-F238E27FC236}">
                <a16:creationId xmlns:a16="http://schemas.microsoft.com/office/drawing/2014/main" xmlns="" id="{558D905C-10AA-48B6-ABE5-0DD8C69C99F6}"/>
              </a:ext>
            </a:extLst>
          </p:cNvPr>
          <p:cNvSpPr txBox="1">
            <a:spLocks/>
          </p:cNvSpPr>
          <p:nvPr/>
        </p:nvSpPr>
        <p:spPr>
          <a:xfrm>
            <a:off x="2011285" y="1678810"/>
            <a:ext cx="9779663" cy="69266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400" dirty="0" smtClean="0">
                <a:cs typeface="Calibri"/>
              </a:rPr>
              <a:t>Для </a:t>
            </a:r>
            <a:r>
              <a:rPr lang="ru-RU" sz="2400" dirty="0" err="1" smtClean="0">
                <a:cs typeface="Calibri"/>
              </a:rPr>
              <a:t>роботи</a:t>
            </a:r>
            <a:r>
              <a:rPr lang="ru-RU" sz="2400" dirty="0" smtClean="0">
                <a:cs typeface="Calibri"/>
              </a:rPr>
              <a:t> з </a:t>
            </a:r>
            <a:r>
              <a:rPr lang="ru-RU" sz="2400" dirty="0" err="1" smtClean="0">
                <a:cs typeface="Calibri"/>
              </a:rPr>
              <a:t>програмною</a:t>
            </a:r>
            <a:r>
              <a:rPr lang="ru-RU" sz="2400" dirty="0" smtClean="0">
                <a:cs typeface="Calibri"/>
              </a:rPr>
              <a:t> </a:t>
            </a:r>
            <a:r>
              <a:rPr lang="ru-RU" sz="2400" dirty="0" err="1" smtClean="0">
                <a:cs typeface="Calibri"/>
              </a:rPr>
              <a:t>було</a:t>
            </a:r>
            <a:r>
              <a:rPr lang="ru-RU" sz="2400" dirty="0">
                <a:cs typeface="Calibri"/>
              </a:rPr>
              <a:t> </a:t>
            </a:r>
            <a:r>
              <a:rPr lang="ru-RU" sz="2400" dirty="0" smtClean="0">
                <a:cs typeface="Calibri"/>
              </a:rPr>
              <a:t>створено 2 </a:t>
            </a:r>
            <a:r>
              <a:rPr lang="ru-RU" sz="2400" dirty="0" err="1" smtClean="0">
                <a:cs typeface="Calibri"/>
              </a:rPr>
              <a:t>таблиці</a:t>
            </a:r>
            <a:r>
              <a:rPr lang="en-US" sz="2400" dirty="0">
                <a:cs typeface="Calibri"/>
              </a:rPr>
              <a:t>:</a:t>
            </a:r>
            <a:endParaRPr lang="ru-RU" sz="2400" dirty="0">
              <a:cs typeface="Calibri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782053" y="2779295"/>
            <a:ext cx="10571747" cy="3397668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	</a:t>
            </a:r>
            <a:r>
              <a:rPr lang="ru-RU" sz="2400" dirty="0" err="1" smtClean="0"/>
              <a:t>Таблиця</a:t>
            </a:r>
            <a:r>
              <a:rPr lang="ru-RU" sz="2400" dirty="0" smtClean="0"/>
              <a:t> </a:t>
            </a:r>
            <a:r>
              <a:rPr lang="en-US" sz="2400" dirty="0" err="1" smtClean="0"/>
              <a:t>eventManager</a:t>
            </a:r>
            <a:r>
              <a:rPr lang="en-US" sz="2400" dirty="0" smtClean="0"/>
              <a:t>                       </a:t>
            </a:r>
            <a:r>
              <a:rPr lang="ru-RU" sz="2400" dirty="0" smtClean="0"/>
              <a:t>                 </a:t>
            </a:r>
            <a:r>
              <a:rPr lang="en-US" sz="2400" dirty="0" smtClean="0"/>
              <a:t> </a:t>
            </a:r>
            <a:r>
              <a:rPr lang="ru-RU" sz="2400" dirty="0" err="1" smtClean="0"/>
              <a:t>Таблиця</a:t>
            </a:r>
            <a:r>
              <a:rPr lang="ru-RU" sz="2400" dirty="0" smtClean="0"/>
              <a:t> </a:t>
            </a:r>
            <a:r>
              <a:rPr lang="en-US" sz="2400" dirty="0" err="1" smtClean="0"/>
              <a:t>eventTask</a:t>
            </a:r>
            <a:endParaRPr lang="en-US" sz="2400" dirty="0" smtClean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2832" y="3594937"/>
            <a:ext cx="4985584" cy="2272254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053" y="3594937"/>
            <a:ext cx="5293894" cy="2329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462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uk-UA" dirty="0" smtClean="0">
                <a:solidFill>
                  <a:schemeClr val="tx1"/>
                </a:solidFill>
              </a:rPr>
              <a:t>Інтерфейс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20000" y="5029200"/>
            <a:ext cx="10233800" cy="1147762"/>
          </a:xfrm>
        </p:spPr>
        <p:txBody>
          <a:bodyPr/>
          <a:lstStyle/>
          <a:p>
            <a:pPr marL="0" indent="0">
              <a:buNone/>
            </a:pPr>
            <a:r>
              <a:rPr lang="uk-UA" dirty="0" smtClean="0"/>
              <a:t>Відповідальний:</a:t>
            </a:r>
          </a:p>
          <a:p>
            <a:pPr marL="0" indent="0">
              <a:buNone/>
            </a:pPr>
            <a:r>
              <a:rPr lang="uk-UA" dirty="0" smtClean="0"/>
              <a:t>ст. групи КНТ-117						         М.В. </a:t>
            </a:r>
            <a:r>
              <a:rPr lang="uk-UA" dirty="0" err="1" smtClean="0"/>
              <a:t>Таряник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000" y="1714258"/>
            <a:ext cx="3304081" cy="313572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8019" y="1690688"/>
            <a:ext cx="6635782" cy="3182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849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CC93CD9C-0802-4101-B6A8-3ABEE6A16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5740"/>
            <a:ext cx="12192000" cy="955857"/>
          </a:xfrm>
        </p:spPr>
        <p:txBody>
          <a:bodyPr>
            <a:normAutofit/>
          </a:bodyPr>
          <a:lstStyle/>
          <a:p>
            <a:pPr algn="ctr"/>
            <a:r>
              <a:rPr lang="ru-RU" dirty="0" err="1">
                <a:solidFill>
                  <a:schemeClr val="tx1"/>
                </a:solidFill>
                <a:cs typeface="Calibri Light"/>
              </a:rPr>
              <a:t>Підключення</a:t>
            </a:r>
            <a:r>
              <a:rPr lang="ru-RU" dirty="0">
                <a:solidFill>
                  <a:schemeClr val="tx1"/>
                </a:solidFill>
                <a:cs typeface="Calibri Light"/>
              </a:rPr>
              <a:t> </a:t>
            </a:r>
            <a:r>
              <a:rPr lang="ru-RU" dirty="0" err="1">
                <a:solidFill>
                  <a:schemeClr val="tx1"/>
                </a:solidFill>
                <a:cs typeface="Calibri Light"/>
              </a:rPr>
              <a:t>програми</a:t>
            </a:r>
            <a:r>
              <a:rPr lang="ru-RU" dirty="0">
                <a:solidFill>
                  <a:schemeClr val="tx1"/>
                </a:solidFill>
                <a:cs typeface="Calibri Light"/>
              </a:rPr>
              <a:t> до БД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7381D044-25E6-45C1-A53A-39DB1175FC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ru-RU" dirty="0">
              <a:latin typeface="Consolas"/>
              <a:cs typeface="Calibri"/>
            </a:endParaRPr>
          </a:p>
          <a:p>
            <a:endParaRPr lang="ru-RU" dirty="0">
              <a:cs typeface="Calibri"/>
            </a:endParaRPr>
          </a:p>
        </p:txBody>
      </p:sp>
      <p:sp>
        <p:nvSpPr>
          <p:cNvPr id="11" name="Объект 2">
            <a:extLst>
              <a:ext uri="{FF2B5EF4-FFF2-40B4-BE49-F238E27FC236}">
                <a16:creationId xmlns:a16="http://schemas.microsoft.com/office/drawing/2014/main" xmlns="" id="{71597BC4-AA23-42C2-AFAD-B8BE13DEB9C3}"/>
              </a:ext>
            </a:extLst>
          </p:cNvPr>
          <p:cNvSpPr txBox="1">
            <a:spLocks/>
          </p:cNvSpPr>
          <p:nvPr/>
        </p:nvSpPr>
        <p:spPr>
          <a:xfrm>
            <a:off x="1120001" y="1567543"/>
            <a:ext cx="10233800" cy="248194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400" dirty="0" err="1" smtClean="0">
                <a:cs typeface="Calibri"/>
              </a:rPr>
              <a:t>Щоб</a:t>
            </a:r>
            <a:r>
              <a:rPr lang="ru-RU" sz="2400" dirty="0" smtClean="0">
                <a:cs typeface="Calibri"/>
              </a:rPr>
              <a:t> </a:t>
            </a:r>
            <a:r>
              <a:rPr lang="ru-RU" sz="2400" dirty="0" err="1" smtClean="0">
                <a:cs typeface="Calibri"/>
              </a:rPr>
              <a:t>підключити</a:t>
            </a:r>
            <a:r>
              <a:rPr lang="ru-RU" sz="2400" dirty="0">
                <a:cs typeface="Calibri"/>
              </a:rPr>
              <a:t> </a:t>
            </a:r>
            <a:r>
              <a:rPr lang="ru-RU" sz="2400" dirty="0" err="1" smtClean="0">
                <a:cs typeface="Calibri"/>
              </a:rPr>
              <a:t>програму</a:t>
            </a:r>
            <a:r>
              <a:rPr lang="ru-RU" sz="2400" dirty="0" smtClean="0">
                <a:cs typeface="Calibri"/>
              </a:rPr>
              <a:t> </a:t>
            </a:r>
            <a:r>
              <a:rPr lang="ru-RU" sz="2400" dirty="0">
                <a:cs typeface="Calibri"/>
              </a:rPr>
              <a:t>до </a:t>
            </a:r>
            <a:r>
              <a:rPr lang="ru-RU" sz="2400" dirty="0" err="1">
                <a:cs typeface="Calibri"/>
              </a:rPr>
              <a:t>бази</a:t>
            </a:r>
            <a:r>
              <a:rPr lang="ru-RU" sz="2400" dirty="0">
                <a:cs typeface="Calibri"/>
              </a:rPr>
              <a:t> </a:t>
            </a:r>
            <a:r>
              <a:rPr lang="ru-RU" sz="2400" dirty="0" err="1" smtClean="0">
                <a:cs typeface="Calibri"/>
              </a:rPr>
              <a:t>даних</a:t>
            </a:r>
            <a:r>
              <a:rPr lang="ru-RU" sz="2400" dirty="0" smtClean="0">
                <a:cs typeface="Calibri"/>
              </a:rPr>
              <a:t> </a:t>
            </a:r>
            <a:r>
              <a:rPr lang="ru-RU" sz="2400" dirty="0">
                <a:cs typeface="Calibri"/>
              </a:rPr>
              <a:t>треба </a:t>
            </a:r>
            <a:r>
              <a:rPr lang="ru-RU" sz="2400" dirty="0" err="1">
                <a:cs typeface="Calibri"/>
              </a:rPr>
              <a:t>вказати</a:t>
            </a:r>
            <a:r>
              <a:rPr lang="ru-RU" sz="2400" dirty="0">
                <a:cs typeface="Calibri"/>
              </a:rPr>
              <a:t>:</a:t>
            </a:r>
          </a:p>
          <a:p>
            <a:pPr marL="0" indent="0">
              <a:buNone/>
            </a:pPr>
            <a:r>
              <a:rPr lang="ru-RU" sz="2400" dirty="0" smtClean="0">
                <a:cs typeface="Calibri"/>
              </a:rPr>
              <a:t>-</a:t>
            </a:r>
            <a:r>
              <a:rPr lang="en-US" sz="2400" dirty="0" smtClean="0">
                <a:cs typeface="Calibri"/>
              </a:rPr>
              <a:t> </a:t>
            </a:r>
            <a:r>
              <a:rPr lang="ru-RU" sz="2400" dirty="0" smtClean="0">
                <a:cs typeface="Calibri"/>
              </a:rPr>
              <a:t>I</a:t>
            </a:r>
            <a:r>
              <a:rPr lang="en-US" sz="2400" dirty="0">
                <a:cs typeface="Calibri"/>
              </a:rPr>
              <a:t>P</a:t>
            </a:r>
            <a:r>
              <a:rPr lang="ru-RU" sz="2400" dirty="0" smtClean="0">
                <a:cs typeface="Calibri"/>
              </a:rPr>
              <a:t> </a:t>
            </a:r>
            <a:r>
              <a:rPr lang="ru-RU" sz="2400" dirty="0">
                <a:cs typeface="Calibri"/>
              </a:rPr>
              <a:t>адрес сервера до </a:t>
            </a:r>
            <a:r>
              <a:rPr lang="ru-RU" sz="2400" dirty="0" err="1">
                <a:cs typeface="Calibri"/>
              </a:rPr>
              <a:t>якого</a:t>
            </a:r>
            <a:r>
              <a:rPr lang="ru-RU" sz="2400" dirty="0">
                <a:cs typeface="Calibri"/>
              </a:rPr>
              <a:t> ми </a:t>
            </a:r>
            <a:r>
              <a:rPr lang="ru-RU" sz="2400" dirty="0" err="1">
                <a:cs typeface="Calibri"/>
              </a:rPr>
              <a:t>будемо</a:t>
            </a:r>
            <a:r>
              <a:rPr lang="ru-RU" sz="2400" dirty="0">
                <a:cs typeface="Calibri"/>
              </a:rPr>
              <a:t> </a:t>
            </a:r>
            <a:r>
              <a:rPr lang="ru-RU" sz="2400" dirty="0" err="1">
                <a:cs typeface="Calibri"/>
              </a:rPr>
              <a:t>підключатися</a:t>
            </a:r>
            <a:endParaRPr lang="ru-RU" sz="2400" dirty="0">
              <a:cs typeface="Calibri"/>
            </a:endParaRPr>
          </a:p>
          <a:p>
            <a:pPr marL="0" indent="0">
              <a:buNone/>
            </a:pPr>
            <a:r>
              <a:rPr lang="ru-RU" sz="2400" dirty="0" smtClean="0">
                <a:cs typeface="Calibri"/>
              </a:rPr>
              <a:t>-</a:t>
            </a:r>
            <a:r>
              <a:rPr lang="en-US" sz="2400" dirty="0" smtClean="0">
                <a:cs typeface="Calibri"/>
              </a:rPr>
              <a:t> </a:t>
            </a:r>
            <a:r>
              <a:rPr lang="ru-RU" sz="2400" dirty="0" err="1" smtClean="0">
                <a:cs typeface="Calibri"/>
              </a:rPr>
              <a:t>Назву</a:t>
            </a:r>
            <a:r>
              <a:rPr lang="ru-RU" sz="2400" dirty="0" smtClean="0">
                <a:cs typeface="Calibri"/>
              </a:rPr>
              <a:t> </a:t>
            </a:r>
            <a:r>
              <a:rPr lang="ru-RU" sz="2400" dirty="0" err="1">
                <a:cs typeface="Calibri"/>
              </a:rPr>
              <a:t>нашої</a:t>
            </a:r>
            <a:r>
              <a:rPr lang="ru-RU" sz="2400" dirty="0">
                <a:cs typeface="Calibri"/>
              </a:rPr>
              <a:t> </a:t>
            </a:r>
            <a:r>
              <a:rPr lang="uk-UA" sz="2400" dirty="0" err="1">
                <a:cs typeface="Calibri"/>
              </a:rPr>
              <a:t>б</a:t>
            </a:r>
            <a:r>
              <a:rPr lang="ru-RU" sz="2400" dirty="0" err="1" smtClean="0">
                <a:cs typeface="Calibri"/>
              </a:rPr>
              <a:t>ази</a:t>
            </a:r>
            <a:r>
              <a:rPr lang="ru-RU" sz="2400" dirty="0" smtClean="0">
                <a:cs typeface="Calibri"/>
              </a:rPr>
              <a:t> </a:t>
            </a:r>
            <a:r>
              <a:rPr lang="ru-RU" sz="2400" dirty="0" err="1" smtClean="0">
                <a:cs typeface="Calibri"/>
              </a:rPr>
              <a:t>даних</a:t>
            </a:r>
            <a:endParaRPr lang="ru-RU" sz="2400" dirty="0">
              <a:cs typeface="Calibri"/>
            </a:endParaRPr>
          </a:p>
          <a:p>
            <a:pPr marL="0" indent="0">
              <a:buNone/>
            </a:pPr>
            <a:r>
              <a:rPr lang="ru-RU" sz="2400" dirty="0" smtClean="0">
                <a:cs typeface="Calibri"/>
              </a:rPr>
              <a:t>-</a:t>
            </a:r>
            <a:r>
              <a:rPr lang="en-US" sz="2400" dirty="0" smtClean="0">
                <a:cs typeface="Calibri"/>
              </a:rPr>
              <a:t> </a:t>
            </a:r>
            <a:r>
              <a:rPr lang="ru-RU" sz="2400" dirty="0" err="1" smtClean="0">
                <a:cs typeface="Calibri"/>
              </a:rPr>
              <a:t>Логін</a:t>
            </a:r>
            <a:r>
              <a:rPr lang="ru-RU" sz="2400" dirty="0" smtClean="0">
                <a:cs typeface="Calibri"/>
              </a:rPr>
              <a:t> </a:t>
            </a:r>
            <a:r>
              <a:rPr lang="ru-RU" sz="2400" dirty="0">
                <a:cs typeface="Calibri"/>
              </a:rPr>
              <a:t>для входу до </a:t>
            </a:r>
            <a:r>
              <a:rPr lang="ru-RU" sz="2400" dirty="0" err="1">
                <a:cs typeface="Calibri"/>
              </a:rPr>
              <a:t>бази</a:t>
            </a:r>
            <a:r>
              <a:rPr lang="ru-RU" sz="2400" dirty="0">
                <a:cs typeface="Calibri"/>
              </a:rPr>
              <a:t> </a:t>
            </a:r>
            <a:r>
              <a:rPr lang="ru-RU" sz="2400" dirty="0" err="1" smtClean="0">
                <a:cs typeface="Calibri"/>
              </a:rPr>
              <a:t>даних</a:t>
            </a:r>
            <a:endParaRPr lang="ru-RU" sz="2400" dirty="0">
              <a:cs typeface="Calibri"/>
            </a:endParaRPr>
          </a:p>
          <a:p>
            <a:pPr marL="0" indent="0">
              <a:buNone/>
            </a:pPr>
            <a:r>
              <a:rPr lang="ru-RU" sz="2400" dirty="0" smtClean="0">
                <a:cs typeface="Calibri"/>
              </a:rPr>
              <a:t>-</a:t>
            </a:r>
            <a:r>
              <a:rPr lang="en-US" sz="2400" dirty="0" smtClean="0">
                <a:cs typeface="Calibri"/>
              </a:rPr>
              <a:t> </a:t>
            </a:r>
            <a:r>
              <a:rPr lang="ru-RU" sz="2400" dirty="0" smtClean="0">
                <a:cs typeface="Calibri"/>
              </a:rPr>
              <a:t>Пароль </a:t>
            </a:r>
            <a:r>
              <a:rPr lang="ru-RU" sz="2400" dirty="0">
                <a:cs typeface="Calibri"/>
              </a:rPr>
              <a:t>для входу до </a:t>
            </a:r>
            <a:r>
              <a:rPr lang="ru-RU" sz="2400" dirty="0" err="1">
                <a:cs typeface="Calibri"/>
              </a:rPr>
              <a:t>бази</a:t>
            </a:r>
            <a:r>
              <a:rPr lang="ru-RU" sz="2400" dirty="0">
                <a:cs typeface="Calibri"/>
              </a:rPr>
              <a:t> </a:t>
            </a:r>
            <a:r>
              <a:rPr lang="ru-RU" sz="2400" dirty="0" err="1" smtClean="0">
                <a:cs typeface="Calibri"/>
              </a:rPr>
              <a:t>даних</a:t>
            </a:r>
            <a:endParaRPr lang="ru-RU" sz="2400" dirty="0">
              <a:cs typeface="Calibri"/>
            </a:endParaRPr>
          </a:p>
          <a:p>
            <a:pPr marL="0" indent="0">
              <a:buNone/>
            </a:pPr>
            <a:endParaRPr lang="ru-RU" dirty="0">
              <a:solidFill>
                <a:srgbClr val="FFFF00"/>
              </a:solidFill>
              <a:cs typeface="Calibri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6632" y="4211052"/>
            <a:ext cx="5378116" cy="1318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61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FF6C38A0-7287-4A90-A2F8-07EA0C3B90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62" y="99966"/>
            <a:ext cx="12028714" cy="1325563"/>
          </a:xfrm>
        </p:spPr>
        <p:txBody>
          <a:bodyPr>
            <a:normAutofit/>
          </a:bodyPr>
          <a:lstStyle/>
          <a:p>
            <a:pPr algn="ctr"/>
            <a:r>
              <a:rPr lang="ru-RU" dirty="0" err="1">
                <a:solidFill>
                  <a:schemeClr val="tx1"/>
                </a:solidFill>
                <a:cs typeface="Calibri Light"/>
              </a:rPr>
              <a:t>Занесення</a:t>
            </a:r>
            <a:r>
              <a:rPr lang="ru-RU" dirty="0">
                <a:solidFill>
                  <a:schemeClr val="tx1"/>
                </a:solidFill>
                <a:cs typeface="Calibri Light"/>
              </a:rPr>
              <a:t> </a:t>
            </a:r>
            <a:r>
              <a:rPr lang="ru-RU" dirty="0" err="1">
                <a:solidFill>
                  <a:schemeClr val="tx1"/>
                </a:solidFill>
                <a:cs typeface="Calibri Light"/>
              </a:rPr>
              <a:t>даних</a:t>
            </a:r>
            <a:r>
              <a:rPr lang="ru-RU" dirty="0">
                <a:solidFill>
                  <a:schemeClr val="tx1"/>
                </a:solidFill>
                <a:cs typeface="Calibri Light"/>
              </a:rPr>
              <a:t> до </a:t>
            </a:r>
            <a:r>
              <a:rPr lang="ru-RU" dirty="0" err="1">
                <a:solidFill>
                  <a:schemeClr val="tx1"/>
                </a:solidFill>
                <a:cs typeface="Calibri Light"/>
              </a:rPr>
              <a:t>нашої</a:t>
            </a:r>
            <a:r>
              <a:rPr lang="ru-RU" dirty="0">
                <a:solidFill>
                  <a:schemeClr val="tx1"/>
                </a:solidFill>
                <a:cs typeface="Calibri Light"/>
              </a:rPr>
              <a:t> </a:t>
            </a:r>
            <a:r>
              <a:rPr lang="ru-RU" dirty="0" smtClean="0">
                <a:cs typeface="Calibri Light"/>
              </a:rPr>
              <a:t>БД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" name="Объект 2">
            <a:extLst>
              <a:ext uri="{FF2B5EF4-FFF2-40B4-BE49-F238E27FC236}">
                <a16:creationId xmlns:a16="http://schemas.microsoft.com/office/drawing/2014/main" xmlns="" id="{7D6832FF-28F0-4181-B33F-1A3E746358ED}"/>
              </a:ext>
            </a:extLst>
          </p:cNvPr>
          <p:cNvSpPr txBox="1">
            <a:spLocks/>
          </p:cNvSpPr>
          <p:nvPr/>
        </p:nvSpPr>
        <p:spPr>
          <a:xfrm>
            <a:off x="878305" y="1730458"/>
            <a:ext cx="10261862" cy="28199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400" dirty="0" smtClean="0">
                <a:cs typeface="Calibri"/>
              </a:rPr>
              <a:t>Для </a:t>
            </a:r>
            <a:r>
              <a:rPr lang="ru-RU" sz="2400" dirty="0" err="1">
                <a:cs typeface="Calibri"/>
              </a:rPr>
              <a:t>занесення</a:t>
            </a:r>
            <a:r>
              <a:rPr lang="ru-RU" sz="2400" dirty="0">
                <a:cs typeface="Calibri"/>
              </a:rPr>
              <a:t> </a:t>
            </a:r>
            <a:r>
              <a:rPr lang="ru-RU" sz="2400" dirty="0" err="1">
                <a:cs typeface="Calibri"/>
              </a:rPr>
              <a:t>даних</a:t>
            </a:r>
            <a:r>
              <a:rPr lang="ru-RU" sz="2400" dirty="0">
                <a:cs typeface="Calibri"/>
              </a:rPr>
              <a:t> до </a:t>
            </a:r>
            <a:r>
              <a:rPr lang="ru-RU" sz="2400" dirty="0" err="1">
                <a:cs typeface="Calibri"/>
              </a:rPr>
              <a:t>нашої</a:t>
            </a:r>
            <a:r>
              <a:rPr lang="ru-RU" sz="2400" dirty="0">
                <a:cs typeface="Calibri"/>
              </a:rPr>
              <a:t> </a:t>
            </a:r>
            <a:r>
              <a:rPr lang="ru-RU" sz="2400" dirty="0" err="1">
                <a:cs typeface="Calibri"/>
              </a:rPr>
              <a:t>таблиці</a:t>
            </a:r>
            <a:r>
              <a:rPr lang="ru-RU" sz="2400" dirty="0">
                <a:cs typeface="Calibri"/>
              </a:rPr>
              <a:t> треба </a:t>
            </a:r>
            <a:r>
              <a:rPr lang="ru-RU" sz="2400" dirty="0" err="1">
                <a:cs typeface="Calibri"/>
              </a:rPr>
              <a:t>створити</a:t>
            </a:r>
            <a:r>
              <a:rPr lang="ru-RU" sz="2400" dirty="0">
                <a:cs typeface="Calibri"/>
              </a:rPr>
              <a:t> запит до </a:t>
            </a:r>
            <a:r>
              <a:rPr lang="ru-RU" sz="2400" dirty="0" err="1">
                <a:cs typeface="Calibri"/>
              </a:rPr>
              <a:t>неї</a:t>
            </a:r>
            <a:r>
              <a:rPr lang="ru-RU" sz="2400" dirty="0">
                <a:cs typeface="Calibri"/>
              </a:rPr>
              <a:t> та занести </a:t>
            </a:r>
            <a:r>
              <a:rPr lang="ru-RU" sz="2400" dirty="0" err="1">
                <a:cs typeface="Calibri"/>
              </a:rPr>
              <a:t>ті</a:t>
            </a:r>
            <a:r>
              <a:rPr lang="ru-RU" sz="2400" dirty="0">
                <a:cs typeface="Calibri"/>
              </a:rPr>
              <a:t> </a:t>
            </a:r>
            <a:r>
              <a:rPr lang="ru-RU" sz="2400" dirty="0" err="1">
                <a:cs typeface="Calibri"/>
              </a:rPr>
              <a:t>дані</a:t>
            </a:r>
            <a:r>
              <a:rPr lang="ru-RU" sz="2400" dirty="0">
                <a:cs typeface="Calibri"/>
              </a:rPr>
              <a:t> </a:t>
            </a:r>
            <a:r>
              <a:rPr lang="ru-RU" sz="2400" dirty="0" err="1">
                <a:cs typeface="Calibri"/>
              </a:rPr>
              <a:t>які</a:t>
            </a:r>
            <a:r>
              <a:rPr lang="ru-RU" sz="2400" dirty="0">
                <a:cs typeface="Calibri"/>
              </a:rPr>
              <a:t> нам </a:t>
            </a:r>
            <a:r>
              <a:rPr lang="ru-RU" sz="2400" dirty="0" err="1">
                <a:cs typeface="Calibri"/>
              </a:rPr>
              <a:t>потрібні</a:t>
            </a:r>
            <a:r>
              <a:rPr lang="ru-RU" sz="2400" dirty="0">
                <a:cs typeface="Calibri"/>
              </a:rPr>
              <a:t> </a:t>
            </a:r>
            <a:r>
              <a:rPr lang="ru-RU" sz="2400" dirty="0" smtClean="0">
                <a:cs typeface="Calibri"/>
              </a:rPr>
              <a:t>, приклад</a:t>
            </a:r>
            <a:r>
              <a:rPr lang="en-US" sz="2400" dirty="0">
                <a:cs typeface="Calibri"/>
              </a:rPr>
              <a:t> </a:t>
            </a:r>
            <a:r>
              <a:rPr lang="ru-RU" sz="2400" dirty="0" err="1" smtClean="0">
                <a:cs typeface="Calibri"/>
              </a:rPr>
              <a:t>створення</a:t>
            </a:r>
            <a:r>
              <a:rPr lang="ru-RU" sz="2400" dirty="0" smtClean="0">
                <a:cs typeface="Calibri"/>
              </a:rPr>
              <a:t> </a:t>
            </a:r>
            <a:r>
              <a:rPr lang="ru-RU" sz="2400" dirty="0" err="1" smtClean="0">
                <a:cs typeface="Calibri"/>
              </a:rPr>
              <a:t>запиту</a:t>
            </a:r>
            <a:r>
              <a:rPr lang="en-US" sz="2400" dirty="0" smtClean="0">
                <a:cs typeface="Calibri"/>
              </a:rPr>
              <a:t>:</a:t>
            </a:r>
            <a:endParaRPr lang="ru-RU" sz="2400" b="1" dirty="0">
              <a:cs typeface="Calibri"/>
            </a:endParaRPr>
          </a:p>
          <a:p>
            <a:pPr marL="0" indent="0">
              <a:buNone/>
            </a:pPr>
            <a:r>
              <a:rPr lang="en-US" sz="2400" b="1" dirty="0" smtClean="0">
                <a:cs typeface="Calibri"/>
              </a:rPr>
              <a:t>	</a:t>
            </a:r>
            <a:r>
              <a:rPr lang="ru-RU" sz="2400" b="1" dirty="0" smtClean="0">
                <a:cs typeface="Calibri"/>
              </a:rPr>
              <a:t>INSERT</a:t>
            </a:r>
            <a:r>
              <a:rPr lang="ru-RU" sz="2400" b="1" dirty="0">
                <a:cs typeface="Calibri"/>
              </a:rPr>
              <a:t> INTO </a:t>
            </a:r>
            <a:r>
              <a:rPr lang="ru-RU" sz="2400" b="1" i="1" dirty="0" err="1">
                <a:cs typeface="Calibri"/>
              </a:rPr>
              <a:t>table_name</a:t>
            </a:r>
            <a:r>
              <a:rPr lang="ru-RU" sz="2400" dirty="0">
                <a:cs typeface="Calibri"/>
              </a:rPr>
              <a:t> (</a:t>
            </a:r>
            <a:r>
              <a:rPr lang="ru-RU" sz="2400" i="1" dirty="0">
                <a:cs typeface="Calibri"/>
              </a:rPr>
              <a:t>column1</a:t>
            </a:r>
            <a:r>
              <a:rPr lang="ru-RU" sz="2400" dirty="0">
                <a:cs typeface="Calibri"/>
              </a:rPr>
              <a:t>,</a:t>
            </a:r>
            <a:r>
              <a:rPr lang="ru-RU" sz="2400" i="1" dirty="0">
                <a:cs typeface="Calibri"/>
              </a:rPr>
              <a:t> column2</a:t>
            </a:r>
            <a:r>
              <a:rPr lang="ru-RU" sz="2400" dirty="0">
                <a:cs typeface="Calibri"/>
              </a:rPr>
              <a:t>,</a:t>
            </a:r>
            <a:r>
              <a:rPr lang="ru-RU" sz="2400" i="1" dirty="0">
                <a:cs typeface="Calibri"/>
              </a:rPr>
              <a:t> column3</a:t>
            </a:r>
            <a:r>
              <a:rPr lang="ru-RU" sz="2400" dirty="0">
                <a:cs typeface="Calibri"/>
              </a:rPr>
              <a:t>, ...)</a:t>
            </a:r>
            <a:br>
              <a:rPr lang="ru-RU" sz="2400" dirty="0">
                <a:cs typeface="Calibri"/>
              </a:rPr>
            </a:br>
            <a:r>
              <a:rPr lang="en-US" sz="2400" dirty="0" smtClean="0">
                <a:cs typeface="Calibri"/>
              </a:rPr>
              <a:t>		</a:t>
            </a:r>
            <a:r>
              <a:rPr lang="ru-RU" sz="2400" dirty="0" smtClean="0">
                <a:cs typeface="Calibri"/>
              </a:rPr>
              <a:t>VALUES</a:t>
            </a:r>
            <a:r>
              <a:rPr lang="ru-RU" sz="2400" dirty="0">
                <a:cs typeface="Calibri"/>
              </a:rPr>
              <a:t> (</a:t>
            </a:r>
            <a:r>
              <a:rPr lang="ru-RU" sz="2400" i="1" dirty="0">
                <a:cs typeface="Calibri"/>
              </a:rPr>
              <a:t>value1</a:t>
            </a:r>
            <a:r>
              <a:rPr lang="ru-RU" sz="2400" dirty="0">
                <a:cs typeface="Calibri"/>
              </a:rPr>
              <a:t>,</a:t>
            </a:r>
            <a:r>
              <a:rPr lang="ru-RU" sz="2400" i="1" dirty="0">
                <a:cs typeface="Calibri"/>
              </a:rPr>
              <a:t> value2</a:t>
            </a:r>
            <a:r>
              <a:rPr lang="ru-RU" sz="2400" dirty="0">
                <a:cs typeface="Calibri"/>
              </a:rPr>
              <a:t>,</a:t>
            </a:r>
            <a:r>
              <a:rPr lang="ru-RU" sz="2400" i="1" dirty="0">
                <a:cs typeface="Calibri"/>
              </a:rPr>
              <a:t> value3</a:t>
            </a:r>
            <a:r>
              <a:rPr lang="ru-RU" sz="2400" dirty="0">
                <a:cs typeface="Calibri"/>
              </a:rPr>
              <a:t>, </a:t>
            </a:r>
            <a:r>
              <a:rPr lang="ru-RU" sz="2400" dirty="0" smtClean="0">
                <a:cs typeface="Calibri"/>
              </a:rPr>
              <a:t>...);</a:t>
            </a:r>
            <a:endParaRPr lang="en-US" sz="2400" dirty="0" smtClean="0">
              <a:cs typeface="Calibri"/>
            </a:endParaRPr>
          </a:p>
          <a:p>
            <a:pPr marL="0" indent="0">
              <a:buNone/>
            </a:pPr>
            <a:endParaRPr lang="ru-RU" sz="2400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337" y="3946358"/>
            <a:ext cx="6749716" cy="2560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420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5BD58B4E-784C-4093-BE4D-B7BA3DEC08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2116" y="-1"/>
            <a:ext cx="10515600" cy="1325563"/>
          </a:xfrm>
        </p:spPr>
        <p:txBody>
          <a:bodyPr/>
          <a:lstStyle/>
          <a:p>
            <a:r>
              <a:rPr lang="ru-RU" dirty="0" err="1">
                <a:solidFill>
                  <a:schemeClr val="tx1"/>
                </a:solidFill>
                <a:cs typeface="Calibri Light"/>
              </a:rPr>
              <a:t>Зчитування</a:t>
            </a:r>
            <a:r>
              <a:rPr lang="ru-RU" dirty="0">
                <a:solidFill>
                  <a:schemeClr val="tx1"/>
                </a:solidFill>
                <a:cs typeface="Calibri Light"/>
              </a:rPr>
              <a:t> </a:t>
            </a:r>
            <a:r>
              <a:rPr lang="ru-RU" dirty="0" err="1" smtClean="0">
                <a:solidFill>
                  <a:schemeClr val="tx1"/>
                </a:solidFill>
                <a:cs typeface="Calibri Light"/>
              </a:rPr>
              <a:t>даних</a:t>
            </a:r>
            <a:r>
              <a:rPr lang="ru-RU" dirty="0">
                <a:solidFill>
                  <a:schemeClr val="tx1"/>
                </a:solidFill>
                <a:cs typeface="Calibri Light"/>
              </a:rPr>
              <a:t>  з </a:t>
            </a:r>
            <a:r>
              <a:rPr lang="ru-RU" dirty="0" smtClean="0">
                <a:solidFill>
                  <a:schemeClr val="tx1"/>
                </a:solidFill>
                <a:cs typeface="Calibri Light"/>
              </a:rPr>
              <a:t>БД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" name="Объект 2">
            <a:extLst>
              <a:ext uri="{FF2B5EF4-FFF2-40B4-BE49-F238E27FC236}">
                <a16:creationId xmlns:a16="http://schemas.microsoft.com/office/drawing/2014/main" xmlns="" id="{FAE46332-63E5-4C0B-ACC5-BD1F802BC537}"/>
              </a:ext>
            </a:extLst>
          </p:cNvPr>
          <p:cNvSpPr txBox="1">
            <a:spLocks/>
          </p:cNvSpPr>
          <p:nvPr/>
        </p:nvSpPr>
        <p:spPr>
          <a:xfrm>
            <a:off x="890337" y="1528354"/>
            <a:ext cx="10527631" cy="258035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400" dirty="0" smtClean="0">
                <a:cs typeface="Calibri"/>
              </a:rPr>
              <a:t>Для </a:t>
            </a:r>
            <a:r>
              <a:rPr lang="ru-RU" sz="2400" dirty="0" err="1" smtClean="0">
                <a:cs typeface="Calibri"/>
              </a:rPr>
              <a:t>зчитування</a:t>
            </a:r>
            <a:r>
              <a:rPr lang="ru-RU" sz="2400" dirty="0" smtClean="0">
                <a:cs typeface="Calibri"/>
              </a:rPr>
              <a:t> </a:t>
            </a:r>
            <a:r>
              <a:rPr lang="ru-RU" sz="2400" dirty="0" err="1" smtClean="0">
                <a:cs typeface="Calibri"/>
              </a:rPr>
              <a:t>даних</a:t>
            </a:r>
            <a:r>
              <a:rPr lang="ru-RU" sz="2400" dirty="0" smtClean="0">
                <a:cs typeface="Calibri"/>
              </a:rPr>
              <a:t> </a:t>
            </a:r>
            <a:r>
              <a:rPr lang="uk-UA" sz="2400" dirty="0" err="1" smtClean="0">
                <a:cs typeface="Calibri"/>
              </a:rPr>
              <a:t>використується</a:t>
            </a:r>
            <a:r>
              <a:rPr lang="uk-UA" sz="2400" dirty="0" smtClean="0">
                <a:cs typeface="Calibri"/>
              </a:rPr>
              <a:t> клас </a:t>
            </a:r>
            <a:r>
              <a:rPr lang="en-US" sz="2400" dirty="0" smtClean="0">
                <a:cs typeface="Calibri"/>
              </a:rPr>
              <a:t>“</a:t>
            </a:r>
            <a:r>
              <a:rPr lang="en-US" sz="2400" dirty="0" err="1" smtClean="0">
                <a:cs typeface="Calibri"/>
              </a:rPr>
              <a:t>QSqlTableModel</a:t>
            </a:r>
            <a:r>
              <a:rPr lang="en-US" sz="2400" dirty="0" smtClean="0">
                <a:cs typeface="Calibri"/>
              </a:rPr>
              <a:t>” </a:t>
            </a:r>
            <a:r>
              <a:rPr lang="ru-RU" sz="2400" dirty="0" smtClean="0">
                <a:cs typeface="Calibri"/>
              </a:rPr>
              <a:t>, </a:t>
            </a:r>
            <a:r>
              <a:rPr lang="ru-RU" sz="2400" dirty="0" err="1" smtClean="0">
                <a:cs typeface="Calibri"/>
              </a:rPr>
              <a:t>який</a:t>
            </a:r>
            <a:r>
              <a:rPr lang="en-US" sz="2400" dirty="0" smtClean="0">
                <a:cs typeface="Calibri"/>
              </a:rPr>
              <a:t> </a:t>
            </a:r>
            <a:r>
              <a:rPr lang="uk-UA" sz="2400" dirty="0" smtClean="0">
                <a:cs typeface="Calibri"/>
              </a:rPr>
              <a:t>надає редаговану модель даних для однієї таблиці бази даних</a:t>
            </a:r>
            <a:r>
              <a:rPr lang="ru-RU" sz="2400" dirty="0" smtClean="0">
                <a:cs typeface="Calibri"/>
              </a:rPr>
              <a:t>. </a:t>
            </a:r>
            <a:endParaRPr lang="en-US" sz="2400" dirty="0" smtClean="0">
              <a:cs typeface="Calibri"/>
            </a:endParaRPr>
          </a:p>
          <a:p>
            <a:pPr marL="0" indent="0">
              <a:buNone/>
            </a:pPr>
            <a:endParaRPr lang="en-US" sz="2400" dirty="0">
              <a:cs typeface="Calibri"/>
            </a:endParaRPr>
          </a:p>
          <a:p>
            <a:pPr marL="0" indent="0">
              <a:buNone/>
            </a:pPr>
            <a:endParaRPr lang="en-US" sz="2400" dirty="0" smtClean="0">
              <a:cs typeface="Calibri"/>
            </a:endParaRPr>
          </a:p>
          <a:p>
            <a:pPr marL="0" indent="0">
              <a:buNone/>
            </a:pPr>
            <a:r>
              <a:rPr lang="ru-RU" sz="2400" dirty="0" smtClean="0">
                <a:cs typeface="Calibri"/>
              </a:rPr>
              <a:t>Приклад як </a:t>
            </a:r>
            <a:r>
              <a:rPr lang="ru-RU" sz="2400" dirty="0" err="1" smtClean="0">
                <a:cs typeface="Calibri"/>
              </a:rPr>
              <a:t>створювати</a:t>
            </a:r>
            <a:r>
              <a:rPr lang="ru-RU" sz="2400" dirty="0" smtClean="0">
                <a:cs typeface="Calibri"/>
              </a:rPr>
              <a:t> запит для </a:t>
            </a:r>
            <a:r>
              <a:rPr lang="ru-RU" sz="2400" dirty="0" err="1" smtClean="0">
                <a:cs typeface="Calibri"/>
              </a:rPr>
              <a:t>отримання</a:t>
            </a:r>
            <a:r>
              <a:rPr lang="ru-RU" sz="2400" dirty="0" smtClean="0">
                <a:cs typeface="Calibri"/>
              </a:rPr>
              <a:t> </a:t>
            </a:r>
            <a:r>
              <a:rPr lang="ru-RU" sz="2400" dirty="0" err="1" smtClean="0">
                <a:cs typeface="Calibri"/>
              </a:rPr>
              <a:t>даних</a:t>
            </a:r>
            <a:r>
              <a:rPr lang="en-US" sz="2400" dirty="0" smtClean="0">
                <a:cs typeface="Calibri"/>
              </a:rPr>
              <a:t>:</a:t>
            </a:r>
            <a:endParaRPr lang="ru-RU" sz="2400" dirty="0" smtClean="0">
              <a:cs typeface="Calibri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5232" y="4311496"/>
            <a:ext cx="5763126" cy="1511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170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8FDA0542-704D-43AD-9E07-9F50CCDDB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156754"/>
            <a:ext cx="12192000" cy="1110342"/>
          </a:xfrm>
        </p:spPr>
        <p:txBody>
          <a:bodyPr>
            <a:normAutofit/>
          </a:bodyPr>
          <a:lstStyle/>
          <a:p>
            <a:pPr algn="ctr"/>
            <a:r>
              <a:rPr lang="ru-RU" dirty="0" err="1">
                <a:solidFill>
                  <a:schemeClr val="tx1"/>
                </a:solidFill>
                <a:cs typeface="Calibri Light"/>
              </a:rPr>
              <a:t>Видалення</a:t>
            </a:r>
            <a:r>
              <a:rPr lang="ru-RU" dirty="0">
                <a:solidFill>
                  <a:schemeClr val="tx1"/>
                </a:solidFill>
                <a:cs typeface="Calibri Light"/>
              </a:rPr>
              <a:t> </a:t>
            </a:r>
            <a:r>
              <a:rPr lang="ru-RU" dirty="0" err="1" smtClean="0">
                <a:solidFill>
                  <a:schemeClr val="tx1"/>
                </a:solidFill>
                <a:cs typeface="Calibri Light"/>
              </a:rPr>
              <a:t>даних</a:t>
            </a:r>
            <a:r>
              <a:rPr lang="ru-RU" dirty="0" smtClean="0">
                <a:solidFill>
                  <a:schemeClr val="tx1"/>
                </a:solidFill>
                <a:cs typeface="Calibri Light"/>
              </a:rPr>
              <a:t> </a:t>
            </a:r>
            <a:r>
              <a:rPr lang="ru-RU" dirty="0">
                <a:solidFill>
                  <a:schemeClr val="tx1"/>
                </a:solidFill>
                <a:cs typeface="Calibri Light"/>
              </a:rPr>
              <a:t>з </a:t>
            </a:r>
            <a:r>
              <a:rPr lang="ru-RU" dirty="0" smtClean="0">
                <a:cs typeface="Calibri Light"/>
              </a:rPr>
              <a:t>БД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6C5B0AF2-A0EA-430F-B641-7576FCE0DE63}"/>
              </a:ext>
            </a:extLst>
          </p:cNvPr>
          <p:cNvSpPr txBox="1"/>
          <p:nvPr/>
        </p:nvSpPr>
        <p:spPr>
          <a:xfrm>
            <a:off x="1199408" y="1267096"/>
            <a:ext cx="10260752" cy="15696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2400" dirty="0"/>
              <a:t>Для </a:t>
            </a:r>
            <a:r>
              <a:rPr lang="ru-RU" sz="2400" dirty="0" err="1"/>
              <a:t>видалення</a:t>
            </a:r>
            <a:r>
              <a:rPr lang="ru-RU" sz="2400" dirty="0"/>
              <a:t> </a:t>
            </a:r>
            <a:r>
              <a:rPr lang="ru-RU" sz="2400" dirty="0" err="1"/>
              <a:t>групи</a:t>
            </a:r>
            <a:r>
              <a:rPr lang="ru-RU" sz="2400" dirty="0"/>
              <a:t> </a:t>
            </a:r>
            <a:r>
              <a:rPr lang="ru-RU" sz="2400" dirty="0" err="1"/>
              <a:t>записів</a:t>
            </a:r>
            <a:r>
              <a:rPr lang="ru-RU" sz="2400" dirty="0"/>
              <a:t> з </a:t>
            </a:r>
            <a:r>
              <a:rPr lang="ru-RU" sz="2400" dirty="0" err="1"/>
              <a:t>таблиці</a:t>
            </a:r>
            <a:r>
              <a:rPr lang="ru-RU" sz="2400" dirty="0"/>
              <a:t> </a:t>
            </a:r>
            <a:r>
              <a:rPr lang="ru-RU" sz="2400" dirty="0" err="1"/>
              <a:t>бази</a:t>
            </a:r>
            <a:r>
              <a:rPr lang="ru-RU" sz="2400" dirty="0"/>
              <a:t> </a:t>
            </a:r>
            <a:r>
              <a:rPr lang="ru-RU" sz="2400" dirty="0" err="1"/>
              <a:t>даних</a:t>
            </a:r>
            <a:r>
              <a:rPr lang="ru-RU" sz="2400" dirty="0"/>
              <a:t> </a:t>
            </a:r>
            <a:r>
              <a:rPr lang="ru-RU" sz="2400" dirty="0" err="1"/>
              <a:t>використовується</a:t>
            </a:r>
            <a:r>
              <a:rPr lang="ru-RU" sz="2400" dirty="0"/>
              <a:t> оператор DELETE, </a:t>
            </a:r>
            <a:r>
              <a:rPr lang="ru-RU" sz="2400" dirty="0" err="1"/>
              <a:t>який</a:t>
            </a:r>
            <a:r>
              <a:rPr lang="ru-RU" sz="2400" dirty="0"/>
              <a:t> </a:t>
            </a:r>
            <a:r>
              <a:rPr lang="ru-RU" sz="2400" dirty="0" err="1"/>
              <a:t>має</a:t>
            </a:r>
            <a:r>
              <a:rPr lang="ru-RU" sz="2400" dirty="0"/>
              <a:t> </a:t>
            </a:r>
            <a:r>
              <a:rPr lang="ru-RU" sz="2400" dirty="0" err="1"/>
              <a:t>наступний</a:t>
            </a:r>
            <a:r>
              <a:rPr lang="ru-RU" sz="2400" dirty="0"/>
              <a:t> формат</a:t>
            </a:r>
            <a:r>
              <a:rPr lang="ru-RU" sz="2400" dirty="0" smtClean="0"/>
              <a:t>:</a:t>
            </a:r>
          </a:p>
          <a:p>
            <a:endParaRPr lang="ru-RU" sz="2400" dirty="0" smtClean="0"/>
          </a:p>
          <a:p>
            <a:r>
              <a:rPr lang="en-US" sz="2400" b="1" dirty="0"/>
              <a:t>DELETE FROM &lt;</a:t>
            </a:r>
            <a:r>
              <a:rPr lang="uk-UA" sz="2400" b="1" dirty="0"/>
              <a:t>Ім'я таблиці&gt; [</a:t>
            </a:r>
            <a:r>
              <a:rPr lang="en-US" sz="2400" b="1" dirty="0"/>
              <a:t>WHERE &lt;</a:t>
            </a:r>
            <a:r>
              <a:rPr lang="uk-UA" sz="2400" b="1" dirty="0"/>
              <a:t>Критерій відбору&gt;];</a:t>
            </a:r>
            <a:endParaRPr lang="ru-RU" sz="2400" dirty="0">
              <a:solidFill>
                <a:schemeClr val="tx1"/>
              </a:solidFill>
              <a:cs typeface="Calibri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6158" y="3910263"/>
            <a:ext cx="6978316" cy="2503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502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652A1D76-DF1E-4C64-B55B-CB13F64333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16209"/>
            <a:ext cx="12033503" cy="1325563"/>
          </a:xfrm>
        </p:spPr>
        <p:txBody>
          <a:bodyPr/>
          <a:lstStyle/>
          <a:p>
            <a:pPr algn="ctr"/>
            <a:r>
              <a:rPr lang="ru-RU" dirty="0" err="1" smtClean="0">
                <a:solidFill>
                  <a:schemeClr val="tx1"/>
                </a:solidFill>
                <a:cs typeface="Calibri Light"/>
              </a:rPr>
              <a:t>Редагування</a:t>
            </a:r>
            <a:r>
              <a:rPr lang="ru-RU" dirty="0" smtClean="0">
                <a:solidFill>
                  <a:schemeClr val="tx1"/>
                </a:solidFill>
                <a:cs typeface="Calibri Light"/>
              </a:rPr>
              <a:t> </a:t>
            </a:r>
            <a:r>
              <a:rPr lang="ru-RU" dirty="0" err="1" smtClean="0">
                <a:solidFill>
                  <a:schemeClr val="tx1"/>
                </a:solidFill>
                <a:cs typeface="Calibri Light"/>
              </a:rPr>
              <a:t>даних</a:t>
            </a:r>
            <a:r>
              <a:rPr lang="ru-RU" dirty="0" smtClean="0">
                <a:solidFill>
                  <a:schemeClr val="tx1"/>
                </a:solidFill>
                <a:cs typeface="Calibri Light"/>
              </a:rPr>
              <a:t> </a:t>
            </a:r>
            <a:r>
              <a:rPr lang="ru-RU" dirty="0">
                <a:solidFill>
                  <a:schemeClr val="tx1"/>
                </a:solidFill>
                <a:cs typeface="Calibri Light"/>
              </a:rPr>
              <a:t>в</a:t>
            </a:r>
            <a:r>
              <a:rPr lang="ru-RU" dirty="0" smtClean="0">
                <a:solidFill>
                  <a:schemeClr val="tx1"/>
                </a:solidFill>
                <a:cs typeface="Calibri Light"/>
              </a:rPr>
              <a:t> </a:t>
            </a:r>
            <a:r>
              <a:rPr lang="ru-RU" dirty="0" smtClean="0">
                <a:cs typeface="Calibri Light"/>
              </a:rPr>
              <a:t>БД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BAE92573-20C5-4DEE-AF44-643B730193A3}"/>
              </a:ext>
            </a:extLst>
          </p:cNvPr>
          <p:cNvSpPr txBox="1"/>
          <p:nvPr/>
        </p:nvSpPr>
        <p:spPr>
          <a:xfrm>
            <a:off x="1185657" y="1502409"/>
            <a:ext cx="9450841" cy="46166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2400" dirty="0" err="1"/>
              <a:t>Оновлення</a:t>
            </a:r>
            <a:r>
              <a:rPr lang="ru-RU" sz="2400" dirty="0"/>
              <a:t> </a:t>
            </a:r>
            <a:r>
              <a:rPr lang="ru-RU" sz="2400" dirty="0" err="1"/>
              <a:t>даних</a:t>
            </a:r>
            <a:r>
              <a:rPr lang="ru-RU" sz="2400" dirty="0"/>
              <a:t> у </a:t>
            </a:r>
            <a:r>
              <a:rPr lang="ru-RU" sz="2400" dirty="0" err="1"/>
              <a:t>базі</a:t>
            </a:r>
            <a:r>
              <a:rPr lang="ru-RU" sz="2400" dirty="0"/>
              <a:t> </a:t>
            </a:r>
            <a:r>
              <a:rPr lang="ru-RU" sz="2400" dirty="0" err="1" smtClean="0"/>
              <a:t>даних</a:t>
            </a:r>
            <a:r>
              <a:rPr lang="ru-RU" sz="2400" dirty="0" smtClean="0"/>
              <a:t> </a:t>
            </a:r>
            <a:r>
              <a:rPr lang="ru-RU" sz="2400" dirty="0" err="1" smtClean="0"/>
              <a:t>має</a:t>
            </a:r>
            <a:r>
              <a:rPr lang="ru-RU" sz="2400" dirty="0" smtClean="0"/>
              <a:t> </a:t>
            </a:r>
            <a:r>
              <a:rPr lang="ru-RU" sz="2400" dirty="0" err="1" smtClean="0"/>
              <a:t>такий</a:t>
            </a:r>
            <a:r>
              <a:rPr lang="ru-RU" sz="2400" dirty="0" smtClean="0"/>
              <a:t> формат:</a:t>
            </a:r>
            <a:endParaRPr lang="ru-RU" sz="2400" dirty="0">
              <a:cs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BAE92573-20C5-4DEE-AF44-643B730193A3}"/>
              </a:ext>
            </a:extLst>
          </p:cNvPr>
          <p:cNvSpPr txBox="1"/>
          <p:nvPr/>
        </p:nvSpPr>
        <p:spPr>
          <a:xfrm>
            <a:off x="1098617" y="2124067"/>
            <a:ext cx="8413518" cy="1200329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/>
              <a:t>UPDATE &lt;</a:t>
            </a:r>
            <a:r>
              <a:rPr lang="uk-UA" sz="2400" b="1" dirty="0"/>
              <a:t>Ім'я таблиці&gt; </a:t>
            </a:r>
            <a:r>
              <a:rPr lang="en-US" sz="2400" b="1" dirty="0"/>
              <a:t>SET &lt;</a:t>
            </a:r>
            <a:r>
              <a:rPr lang="uk-UA" sz="2400" b="1" dirty="0"/>
              <a:t>Ім'я поля&gt; = &lt;Значення&gt;,..., &lt;Ім'я поля&gt; = &lt;Значення&gt; [ </a:t>
            </a:r>
            <a:r>
              <a:rPr lang="en-US" sz="2400" b="1" dirty="0"/>
              <a:t>WHERE &lt;</a:t>
            </a:r>
            <a:r>
              <a:rPr lang="uk-UA" sz="2400" b="1" dirty="0"/>
              <a:t>Критерій відбору&gt;];</a:t>
            </a:r>
            <a:endParaRPr lang="ru-RU" sz="2400" dirty="0">
              <a:cs typeface="Calibri"/>
            </a:endParaRPr>
          </a:p>
          <a:p>
            <a:endParaRPr lang="ru-RU" sz="2400" dirty="0">
              <a:cs typeface="Calibri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BAE92573-20C5-4DEE-AF44-643B730193A3}"/>
              </a:ext>
            </a:extLst>
          </p:cNvPr>
          <p:cNvSpPr txBox="1"/>
          <p:nvPr/>
        </p:nvSpPr>
        <p:spPr>
          <a:xfrm>
            <a:off x="1185657" y="3311829"/>
            <a:ext cx="9233690" cy="1200329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2400" dirty="0" smtClean="0">
                <a:cs typeface="Calibri"/>
              </a:rPr>
              <a:t>Для </a:t>
            </a:r>
            <a:r>
              <a:rPr lang="ru-RU" sz="2400" dirty="0" err="1" smtClean="0">
                <a:cs typeface="Calibri"/>
              </a:rPr>
              <a:t>редагування</a:t>
            </a:r>
            <a:r>
              <a:rPr lang="uk-UA" sz="2400" dirty="0" smtClean="0">
                <a:cs typeface="Calibri"/>
              </a:rPr>
              <a:t> даних в таблиці використовується </a:t>
            </a:r>
            <a:r>
              <a:rPr lang="uk-UA" sz="2400" dirty="0">
                <a:cs typeface="Calibri"/>
              </a:rPr>
              <a:t>клас </a:t>
            </a:r>
            <a:r>
              <a:rPr lang="en-US" sz="2400" dirty="0">
                <a:cs typeface="Calibri"/>
              </a:rPr>
              <a:t>“</a:t>
            </a:r>
            <a:r>
              <a:rPr lang="en-US" sz="2400" dirty="0" err="1">
                <a:cs typeface="Calibri"/>
              </a:rPr>
              <a:t>QSqlTableModel</a:t>
            </a:r>
            <a:r>
              <a:rPr lang="en-US" sz="2400" dirty="0">
                <a:cs typeface="Calibri"/>
              </a:rPr>
              <a:t>” </a:t>
            </a:r>
            <a:r>
              <a:rPr lang="ru-RU" sz="2400" dirty="0" smtClean="0">
                <a:cs typeface="Calibri"/>
              </a:rPr>
              <a:t>, </a:t>
            </a:r>
            <a:r>
              <a:rPr lang="ru-RU" sz="2400" dirty="0" err="1" smtClean="0">
                <a:cs typeface="Calibri"/>
              </a:rPr>
              <a:t>який</a:t>
            </a:r>
            <a:r>
              <a:rPr lang="ru-RU" sz="2400" dirty="0" smtClean="0">
                <a:cs typeface="Calibri"/>
              </a:rPr>
              <a:t> </a:t>
            </a:r>
            <a:r>
              <a:rPr lang="ru-RU" sz="2400" dirty="0" err="1" smtClean="0">
                <a:cs typeface="Calibri"/>
              </a:rPr>
              <a:t>ма</a:t>
            </a:r>
            <a:r>
              <a:rPr lang="uk-UA" sz="2400" dirty="0">
                <a:cs typeface="Calibri"/>
              </a:rPr>
              <a:t>є 3 типи стратегій </a:t>
            </a:r>
            <a:r>
              <a:rPr lang="uk-UA" sz="2400" dirty="0" smtClean="0">
                <a:cs typeface="Calibri"/>
              </a:rPr>
              <a:t>редагування</a:t>
            </a:r>
            <a:r>
              <a:rPr lang="en-US" sz="2400" dirty="0" smtClean="0">
                <a:cs typeface="Calibri"/>
              </a:rPr>
              <a:t>:</a:t>
            </a:r>
            <a:r>
              <a:rPr lang="uk-UA" sz="2400" dirty="0" smtClean="0">
                <a:cs typeface="Calibri"/>
              </a:rPr>
              <a:t> </a:t>
            </a:r>
            <a:r>
              <a:rPr lang="en-US" sz="2400" dirty="0" err="1"/>
              <a:t>OnFieldChange</a:t>
            </a:r>
            <a:r>
              <a:rPr lang="en-US" sz="2400" dirty="0"/>
              <a:t>, </a:t>
            </a:r>
            <a:r>
              <a:rPr lang="en-US" sz="2400" dirty="0" err="1"/>
              <a:t>OnRowChange</a:t>
            </a:r>
            <a:r>
              <a:rPr lang="en-US" sz="2400" dirty="0"/>
              <a:t>, </a:t>
            </a:r>
            <a:r>
              <a:rPr lang="en-US" sz="2400" dirty="0" err="1" smtClean="0"/>
              <a:t>OnManualSubmit</a:t>
            </a:r>
            <a:r>
              <a:rPr lang="en-US" sz="2400" dirty="0"/>
              <a:t>.</a:t>
            </a:r>
            <a:endParaRPr lang="ru-RU" sz="2400" dirty="0">
              <a:cs typeface="Calibri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336" y="5053263"/>
            <a:ext cx="6388769" cy="1159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289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7A7405E4-20AF-44F3-82F7-73E467669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401" y="5007"/>
            <a:ext cx="12369570" cy="1325563"/>
          </a:xfrm>
        </p:spPr>
        <p:txBody>
          <a:bodyPr/>
          <a:lstStyle/>
          <a:p>
            <a:pPr algn="ctr"/>
            <a:r>
              <a:rPr lang="ru-RU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Calibri Light"/>
              </a:rPr>
              <a:t>Повідомлення</a:t>
            </a:r>
            <a:r>
              <a:rPr lang="ru-RU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Calibri Light"/>
              </a:rPr>
              <a:t> про результат</a:t>
            </a:r>
            <a:endParaRPr lang="ru-RU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EC64DBE4-BB43-453F-A5FF-E950409FFDDF}"/>
              </a:ext>
            </a:extLst>
          </p:cNvPr>
          <p:cNvSpPr txBox="1"/>
          <p:nvPr/>
        </p:nvSpPr>
        <p:spPr>
          <a:xfrm>
            <a:off x="1891205" y="1980994"/>
            <a:ext cx="8580357" cy="83099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2400" dirty="0">
                <a:solidFill>
                  <a:schemeClr val="tx1"/>
                </a:solidFill>
                <a:cs typeface="Calibri"/>
              </a:rPr>
              <a:t>В </a:t>
            </a:r>
            <a:r>
              <a:rPr lang="ru-RU" sz="2400" dirty="0" err="1">
                <a:solidFill>
                  <a:schemeClr val="tx1"/>
                </a:solidFill>
                <a:cs typeface="Calibri"/>
              </a:rPr>
              <a:t>програмі</a:t>
            </a:r>
            <a:r>
              <a:rPr lang="ru-RU" sz="2400" dirty="0">
                <a:solidFill>
                  <a:schemeClr val="tx1"/>
                </a:solidFill>
                <a:cs typeface="Calibri"/>
              </a:rPr>
              <a:t> </a:t>
            </a:r>
            <a:r>
              <a:rPr lang="ru-RU" sz="2400" dirty="0" err="1">
                <a:solidFill>
                  <a:schemeClr val="tx1"/>
                </a:solidFill>
                <a:cs typeface="Calibri"/>
              </a:rPr>
              <a:t>виводиться</a:t>
            </a:r>
            <a:r>
              <a:rPr lang="ru-RU" sz="2400" dirty="0">
                <a:solidFill>
                  <a:schemeClr val="tx1"/>
                </a:solidFill>
                <a:cs typeface="Calibri"/>
              </a:rPr>
              <a:t> результат про </a:t>
            </a:r>
            <a:r>
              <a:rPr lang="ru-RU" sz="2400" dirty="0" err="1">
                <a:solidFill>
                  <a:schemeClr val="tx1"/>
                </a:solidFill>
                <a:cs typeface="Calibri"/>
              </a:rPr>
              <a:t>підключення</a:t>
            </a:r>
            <a:r>
              <a:rPr lang="ru-RU" sz="2400" dirty="0">
                <a:solidFill>
                  <a:schemeClr val="tx1"/>
                </a:solidFill>
                <a:cs typeface="Calibri"/>
              </a:rPr>
              <a:t> </a:t>
            </a:r>
            <a:r>
              <a:rPr lang="ru-RU" sz="2400" dirty="0" smtClean="0">
                <a:solidFill>
                  <a:schemeClr val="tx1"/>
                </a:solidFill>
                <a:cs typeface="Calibri"/>
              </a:rPr>
              <a:t>до </a:t>
            </a:r>
            <a:r>
              <a:rPr lang="ru-RU" sz="2400" dirty="0" err="1">
                <a:solidFill>
                  <a:schemeClr val="tx1"/>
                </a:solidFill>
                <a:cs typeface="Calibri"/>
              </a:rPr>
              <a:t>бази</a:t>
            </a:r>
            <a:r>
              <a:rPr lang="ru-RU" sz="2400" dirty="0">
                <a:solidFill>
                  <a:schemeClr val="tx1"/>
                </a:solidFill>
                <a:cs typeface="Calibri"/>
              </a:rPr>
              <a:t> </a:t>
            </a:r>
            <a:r>
              <a:rPr lang="ru-RU" sz="2400" dirty="0" err="1">
                <a:solidFill>
                  <a:schemeClr val="tx1"/>
                </a:solidFill>
                <a:cs typeface="Calibri"/>
              </a:rPr>
              <a:t>даних</a:t>
            </a:r>
            <a:r>
              <a:rPr lang="ru-RU" sz="2400" dirty="0">
                <a:solidFill>
                  <a:schemeClr val="tx1"/>
                </a:solidFill>
                <a:cs typeface="Calibri"/>
              </a:rPr>
              <a:t> </a:t>
            </a:r>
            <a:r>
              <a:rPr lang="ru-RU" sz="2400" dirty="0" smtClean="0">
                <a:solidFill>
                  <a:schemeClr val="tx1"/>
                </a:solidFill>
                <a:cs typeface="Calibri"/>
              </a:rPr>
              <a:t>та при кожному запрос</a:t>
            </a:r>
            <a:r>
              <a:rPr lang="uk-UA" sz="2400" dirty="0">
                <a:solidFill>
                  <a:schemeClr val="tx1"/>
                </a:solidFill>
                <a:cs typeface="Calibri"/>
              </a:rPr>
              <a:t>і перевірка на </a:t>
            </a:r>
            <a:r>
              <a:rPr lang="uk-UA" sz="2400" dirty="0" smtClean="0">
                <a:solidFill>
                  <a:schemeClr val="tx1"/>
                </a:solidFill>
                <a:cs typeface="Calibri"/>
              </a:rPr>
              <a:t>успішність.</a:t>
            </a:r>
            <a:endParaRPr lang="ru-RU" sz="2400" dirty="0">
              <a:solidFill>
                <a:schemeClr val="tx1"/>
              </a:solidFill>
              <a:cs typeface="Calibri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1964" y="3971172"/>
            <a:ext cx="7552825" cy="170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887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471863" y="264693"/>
            <a:ext cx="9144000" cy="1612232"/>
          </a:xfrm>
        </p:spPr>
        <p:txBody>
          <a:bodyPr>
            <a:normAutofit/>
          </a:bodyPr>
          <a:lstStyle/>
          <a:p>
            <a:pPr algn="ctr"/>
            <a:r>
              <a:rPr lang="uk-UA" sz="4400" dirty="0" smtClean="0"/>
              <a:t>Занесення </a:t>
            </a:r>
            <a:r>
              <a:rPr lang="uk-UA" sz="4400" dirty="0"/>
              <a:t>даних в </a:t>
            </a:r>
            <a:r>
              <a:rPr lang="en-US" sz="4400" dirty="0" smtClean="0"/>
              <a:t>JSON</a:t>
            </a:r>
            <a:r>
              <a:rPr lang="uk-UA" sz="4400" dirty="0" smtClean="0"/>
              <a:t> формат</a:t>
            </a:r>
            <a:r>
              <a:rPr lang="en-US" sz="4400" dirty="0"/>
              <a:t/>
            </a:r>
            <a:br>
              <a:rPr lang="en-US" sz="4400" dirty="0"/>
            </a:br>
            <a:endParaRPr lang="uk-UA" sz="4400" dirty="0"/>
          </a:p>
        </p:txBody>
      </p:sp>
      <p:sp>
        <p:nvSpPr>
          <p:cNvPr id="5" name="Подзаголовок 4"/>
          <p:cNvSpPr>
            <a:spLocks noGrp="1"/>
          </p:cNvSpPr>
          <p:nvPr>
            <p:ph type="subTitle" idx="1"/>
          </p:nvPr>
        </p:nvSpPr>
        <p:spPr>
          <a:xfrm>
            <a:off x="1082842" y="1876925"/>
            <a:ext cx="9533021" cy="1564105"/>
          </a:xfrm>
        </p:spPr>
        <p:txBody>
          <a:bodyPr/>
          <a:lstStyle/>
          <a:p>
            <a:pPr algn="l"/>
            <a:r>
              <a:rPr lang="ru-RU" dirty="0" smtClean="0"/>
              <a:t>Для </a:t>
            </a:r>
            <a:r>
              <a:rPr lang="ru-RU" dirty="0" err="1" smtClean="0"/>
              <a:t>перетворення</a:t>
            </a:r>
            <a:r>
              <a:rPr lang="ru-RU" dirty="0" smtClean="0"/>
              <a:t> </a:t>
            </a:r>
            <a:r>
              <a:rPr lang="ru-RU" dirty="0" err="1" smtClean="0"/>
              <a:t>звичайного</a:t>
            </a:r>
            <a:r>
              <a:rPr lang="ru-RU" dirty="0" smtClean="0"/>
              <a:t> </a:t>
            </a:r>
            <a:r>
              <a:rPr lang="ru-RU" dirty="0" err="1" smtClean="0"/>
              <a:t>текту</a:t>
            </a:r>
            <a:r>
              <a:rPr lang="ru-RU" dirty="0" smtClean="0"/>
              <a:t> в </a:t>
            </a:r>
            <a:r>
              <a:rPr lang="en-US" dirty="0" smtClean="0"/>
              <a:t>JSON </a:t>
            </a:r>
            <a:r>
              <a:rPr lang="ru-RU" dirty="0" smtClean="0"/>
              <a:t>формат , </a:t>
            </a:r>
            <a:r>
              <a:rPr lang="ru-RU" dirty="0" err="1" smtClean="0"/>
              <a:t>використовується</a:t>
            </a:r>
            <a:r>
              <a:rPr lang="ru-RU" dirty="0" smtClean="0"/>
              <a:t> тип </a:t>
            </a:r>
            <a:r>
              <a:rPr lang="ru-RU" dirty="0" err="1" smtClean="0"/>
              <a:t>даних</a:t>
            </a:r>
            <a:r>
              <a:rPr lang="ru-RU" dirty="0" smtClean="0"/>
              <a:t> </a:t>
            </a:r>
            <a:r>
              <a:rPr lang="en-US" dirty="0" smtClean="0"/>
              <a:t>“</a:t>
            </a:r>
            <a:r>
              <a:rPr lang="en-US" dirty="0" err="1" smtClean="0"/>
              <a:t>QJsonDocument</a:t>
            </a:r>
            <a:r>
              <a:rPr lang="en-US" dirty="0" smtClean="0"/>
              <a:t>” </a:t>
            </a:r>
            <a:r>
              <a:rPr lang="ru-RU" dirty="0" smtClean="0"/>
              <a:t>в </a:t>
            </a:r>
            <a:r>
              <a:rPr lang="ru-RU" dirty="0" err="1" smtClean="0"/>
              <a:t>який</a:t>
            </a:r>
            <a:r>
              <a:rPr lang="ru-RU" dirty="0" smtClean="0"/>
              <a:t> ми </a:t>
            </a:r>
            <a:r>
              <a:rPr lang="ru-RU" dirty="0" err="1" smtClean="0"/>
              <a:t>передаємо</a:t>
            </a:r>
            <a:r>
              <a:rPr lang="en-US" dirty="0" smtClean="0"/>
              <a:t> </a:t>
            </a:r>
            <a:r>
              <a:rPr lang="ru-RU" dirty="0" smtClean="0"/>
              <a:t>об</a:t>
            </a:r>
            <a:r>
              <a:rPr lang="en-US" dirty="0" smtClean="0"/>
              <a:t>’</a:t>
            </a:r>
            <a:r>
              <a:rPr lang="uk-UA" dirty="0" err="1" smtClean="0"/>
              <a:t>єкт</a:t>
            </a:r>
            <a:r>
              <a:rPr lang="ru-RU" dirty="0" smtClean="0"/>
              <a:t>,</a:t>
            </a:r>
            <a:r>
              <a:rPr lang="uk-UA" dirty="0" smtClean="0"/>
              <a:t> який потрібно перетворити в </a:t>
            </a:r>
            <a:r>
              <a:rPr lang="en-US" dirty="0" smtClean="0"/>
              <a:t>JSON </a:t>
            </a:r>
            <a:r>
              <a:rPr lang="ru-RU" dirty="0" smtClean="0"/>
              <a:t>та </a:t>
            </a:r>
            <a:r>
              <a:rPr lang="ru-RU" dirty="0" err="1" smtClean="0"/>
              <a:t>викликаємо</a:t>
            </a:r>
            <a:r>
              <a:rPr lang="ru-RU" dirty="0" smtClean="0"/>
              <a:t> метод </a:t>
            </a:r>
            <a:r>
              <a:rPr lang="en-US" dirty="0" err="1" smtClean="0"/>
              <a:t>QJsonDocument</a:t>
            </a:r>
            <a:r>
              <a:rPr lang="en-US" dirty="0" smtClean="0"/>
              <a:t>::</a:t>
            </a:r>
            <a:r>
              <a:rPr lang="en-US" dirty="0" err="1" smtClean="0"/>
              <a:t>toJson</a:t>
            </a:r>
            <a:r>
              <a:rPr lang="en-US" dirty="0" smtClean="0"/>
              <a:t>()</a:t>
            </a:r>
            <a:r>
              <a:rPr lang="ru-RU" dirty="0"/>
              <a:t>.</a:t>
            </a:r>
            <a:endParaRPr lang="uk-UA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3597442"/>
            <a:ext cx="6849979" cy="2636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198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825082" y="-336885"/>
            <a:ext cx="10367211" cy="1512721"/>
          </a:xfrm>
        </p:spPr>
        <p:txBody>
          <a:bodyPr>
            <a:normAutofit/>
          </a:bodyPr>
          <a:lstStyle/>
          <a:p>
            <a:pPr algn="ctr"/>
            <a:r>
              <a:rPr lang="uk-UA" sz="4400" dirty="0" smtClean="0"/>
              <a:t>Вилучення даних з </a:t>
            </a:r>
            <a:r>
              <a:rPr lang="en-US" sz="4400" dirty="0" smtClean="0"/>
              <a:t>JSON </a:t>
            </a:r>
            <a:r>
              <a:rPr lang="ru-RU" sz="4400" dirty="0" smtClean="0"/>
              <a:t>формату</a:t>
            </a:r>
            <a:endParaRPr lang="uk-UA" sz="4400" dirty="0"/>
          </a:p>
        </p:txBody>
      </p:sp>
      <p:sp>
        <p:nvSpPr>
          <p:cNvPr id="5" name="Подзаголовок 4"/>
          <p:cNvSpPr>
            <a:spLocks noGrp="1"/>
          </p:cNvSpPr>
          <p:nvPr>
            <p:ph type="subTitle" idx="1"/>
          </p:nvPr>
        </p:nvSpPr>
        <p:spPr>
          <a:xfrm>
            <a:off x="1367588" y="1737144"/>
            <a:ext cx="8991602" cy="1655762"/>
          </a:xfrm>
        </p:spPr>
        <p:txBody>
          <a:bodyPr/>
          <a:lstStyle/>
          <a:p>
            <a:pPr algn="l"/>
            <a:r>
              <a:rPr lang="ru-RU" dirty="0" smtClean="0"/>
              <a:t>Для </a:t>
            </a:r>
            <a:r>
              <a:rPr lang="ru-RU" dirty="0" err="1" smtClean="0"/>
              <a:t>вилучення</a:t>
            </a:r>
            <a:r>
              <a:rPr lang="ru-RU" dirty="0" smtClean="0"/>
              <a:t> </a:t>
            </a:r>
            <a:r>
              <a:rPr lang="ru-RU" dirty="0" err="1" smtClean="0"/>
              <a:t>даних</a:t>
            </a:r>
            <a:r>
              <a:rPr lang="ru-RU" dirty="0" smtClean="0"/>
              <a:t> з </a:t>
            </a:r>
            <a:r>
              <a:rPr lang="en-US" dirty="0" smtClean="0"/>
              <a:t>JSON </a:t>
            </a:r>
            <a:r>
              <a:rPr lang="ru-RU" dirty="0" smtClean="0"/>
              <a:t>формату </a:t>
            </a:r>
            <a:r>
              <a:rPr lang="ru-RU" dirty="0" err="1" smtClean="0"/>
              <a:t>використовується</a:t>
            </a:r>
            <a:r>
              <a:rPr lang="ru-RU" dirty="0" smtClean="0"/>
              <a:t> </a:t>
            </a:r>
            <a:r>
              <a:rPr lang="ru-RU" dirty="0" err="1" smtClean="0"/>
              <a:t>клас</a:t>
            </a:r>
            <a:r>
              <a:rPr lang="ru-RU" dirty="0" smtClean="0"/>
              <a:t> </a:t>
            </a:r>
            <a:r>
              <a:rPr lang="en-US" dirty="0" smtClean="0"/>
              <a:t>“</a:t>
            </a:r>
            <a:r>
              <a:rPr lang="en-US" dirty="0" err="1" smtClean="0"/>
              <a:t>QJsonDocument</a:t>
            </a:r>
            <a:r>
              <a:rPr lang="en-US" dirty="0" smtClean="0"/>
              <a:t>” </a:t>
            </a:r>
            <a:r>
              <a:rPr lang="uk-UA" dirty="0" smtClean="0"/>
              <a:t> </a:t>
            </a:r>
            <a:r>
              <a:rPr lang="ru-RU" dirty="0" smtClean="0"/>
              <a:t>та </a:t>
            </a:r>
            <a:r>
              <a:rPr lang="ru-RU" dirty="0" err="1" smtClean="0"/>
              <a:t>його</a:t>
            </a:r>
            <a:r>
              <a:rPr lang="ru-RU" dirty="0" smtClean="0"/>
              <a:t> метод </a:t>
            </a:r>
            <a:r>
              <a:rPr lang="en-US" dirty="0" smtClean="0"/>
              <a:t>“</a:t>
            </a:r>
            <a:r>
              <a:rPr lang="en-US" dirty="0" err="1" smtClean="0"/>
              <a:t>fromJson</a:t>
            </a:r>
            <a:r>
              <a:rPr lang="en-US" dirty="0" smtClean="0"/>
              <a:t>” </a:t>
            </a:r>
            <a:r>
              <a:rPr lang="ru-RU" dirty="0" smtClean="0"/>
              <a:t>, </a:t>
            </a:r>
            <a:r>
              <a:rPr lang="uk-UA" dirty="0" smtClean="0"/>
              <a:t>потім</a:t>
            </a:r>
            <a:r>
              <a:rPr lang="ru-RU" dirty="0" smtClean="0"/>
              <a:t> в </a:t>
            </a:r>
            <a:r>
              <a:rPr lang="en-US" dirty="0" smtClean="0"/>
              <a:t>“</a:t>
            </a:r>
            <a:r>
              <a:rPr lang="en-US" dirty="0" err="1" smtClean="0"/>
              <a:t>QJsonObject</a:t>
            </a:r>
            <a:r>
              <a:rPr lang="en-US" dirty="0" smtClean="0"/>
              <a:t>”</a:t>
            </a:r>
            <a:r>
              <a:rPr lang="ru-RU" dirty="0" smtClean="0"/>
              <a:t> </a:t>
            </a:r>
            <a:r>
              <a:rPr lang="ru-RU" dirty="0" err="1" smtClean="0"/>
              <a:t>передаємо</a:t>
            </a:r>
            <a:r>
              <a:rPr lang="ru-RU" dirty="0" smtClean="0"/>
              <a:t> об</a:t>
            </a:r>
            <a:r>
              <a:rPr lang="en-US" dirty="0" smtClean="0"/>
              <a:t>’</a:t>
            </a:r>
            <a:r>
              <a:rPr lang="uk-UA" dirty="0" err="1" smtClean="0"/>
              <a:t>єкт</a:t>
            </a:r>
            <a:r>
              <a:rPr lang="uk-UA" dirty="0" smtClean="0"/>
              <a:t> цього класу </a:t>
            </a:r>
            <a:r>
              <a:rPr lang="ru-RU" dirty="0" smtClean="0"/>
              <a:t>та за </a:t>
            </a:r>
            <a:r>
              <a:rPr lang="ru-RU" dirty="0" err="1" smtClean="0"/>
              <a:t>допомогою</a:t>
            </a:r>
            <a:r>
              <a:rPr lang="ru-RU" dirty="0" smtClean="0"/>
              <a:t> </a:t>
            </a:r>
            <a:r>
              <a:rPr lang="en-US" dirty="0" smtClean="0"/>
              <a:t>“</a:t>
            </a:r>
            <a:r>
              <a:rPr lang="en-US" dirty="0" err="1" smtClean="0"/>
              <a:t>QJsonValue</a:t>
            </a:r>
            <a:r>
              <a:rPr lang="en-US" dirty="0" smtClean="0"/>
              <a:t>” </a:t>
            </a:r>
            <a:r>
              <a:rPr lang="ru-RU" dirty="0" err="1" smtClean="0"/>
              <a:t>вилуча</a:t>
            </a:r>
            <a:r>
              <a:rPr lang="uk-UA" dirty="0" err="1" smtClean="0"/>
              <a:t>ємо</a:t>
            </a:r>
            <a:r>
              <a:rPr lang="uk-UA" dirty="0" smtClean="0"/>
              <a:t> потрібне значення.</a:t>
            </a:r>
            <a:endParaRPr lang="uk-UA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2447340" y="3857960"/>
            <a:ext cx="6516186" cy="2084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11684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uk-UA" dirty="0" smtClean="0">
                <a:solidFill>
                  <a:schemeClr val="tx1"/>
                </a:solidFill>
              </a:rPr>
              <a:t>Класи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20000" y="5029200"/>
            <a:ext cx="10233800" cy="1147762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uk-UA" dirty="0" smtClean="0"/>
              <a:t>Відповідальний:</a:t>
            </a:r>
          </a:p>
          <a:p>
            <a:pPr marL="0" indent="0">
              <a:buNone/>
            </a:pPr>
            <a:r>
              <a:rPr lang="uk-UA" dirty="0" smtClean="0"/>
              <a:t>ст. групи КНТ-117						  І.М</a:t>
            </a:r>
            <a:r>
              <a:rPr lang="uk-UA" dirty="0"/>
              <a:t>. </a:t>
            </a:r>
            <a:r>
              <a:rPr lang="uk-UA" dirty="0" smtClean="0"/>
              <a:t>Нескоромний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5490" y="1690688"/>
            <a:ext cx="2602819" cy="3108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535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uk-UA" dirty="0" smtClean="0"/>
              <a:t>Зміст (Класи)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19999" y="1825624"/>
            <a:ext cx="10571257" cy="4914809"/>
          </a:xfrm>
        </p:spPr>
        <p:txBody>
          <a:bodyPr>
            <a:normAutofit fontScale="47500" lnSpcReduction="20000"/>
          </a:bodyPr>
          <a:lstStyle/>
          <a:p>
            <a:r>
              <a:rPr lang="uk-UA" sz="4800" dirty="0">
                <a:cs typeface="Times New Roman" pitchFamily="18" charset="0"/>
              </a:rPr>
              <a:t>Клас </a:t>
            </a:r>
            <a:r>
              <a:rPr lang="en-US" sz="4800" dirty="0" err="1">
                <a:cs typeface="Times New Roman" pitchFamily="18" charset="0"/>
              </a:rPr>
              <a:t>MainWindow</a:t>
            </a:r>
            <a:endParaRPr lang="ru-RU" sz="4800" dirty="0">
              <a:cs typeface="Times New Roman" pitchFamily="18" charset="0"/>
            </a:endParaRPr>
          </a:p>
          <a:p>
            <a:r>
              <a:rPr lang="uk-UA" sz="4800" dirty="0">
                <a:cs typeface="Times New Roman" pitchFamily="18" charset="0"/>
              </a:rPr>
              <a:t>Клас </a:t>
            </a:r>
            <a:r>
              <a:rPr lang="en-US" sz="4800" dirty="0" err="1">
                <a:cs typeface="Times New Roman" pitchFamily="18" charset="0"/>
              </a:rPr>
              <a:t>AboutWindow</a:t>
            </a:r>
            <a:endParaRPr lang="ru-RU" sz="4800" dirty="0">
              <a:cs typeface="Times New Roman" pitchFamily="18" charset="0"/>
            </a:endParaRPr>
          </a:p>
          <a:p>
            <a:r>
              <a:rPr lang="uk-UA" sz="4800" dirty="0">
                <a:cs typeface="Times New Roman" pitchFamily="18" charset="0"/>
              </a:rPr>
              <a:t>Клас </a:t>
            </a:r>
            <a:r>
              <a:rPr lang="en-US" sz="4800" dirty="0" err="1">
                <a:cs typeface="Times New Roman" pitchFamily="18" charset="0"/>
              </a:rPr>
              <a:t>AddWindow</a:t>
            </a:r>
            <a:endParaRPr lang="ru-RU" sz="4800" dirty="0">
              <a:cs typeface="Times New Roman" pitchFamily="18" charset="0"/>
            </a:endParaRPr>
          </a:p>
          <a:p>
            <a:r>
              <a:rPr lang="uk-UA" sz="4800" dirty="0">
                <a:cs typeface="Times New Roman" pitchFamily="18" charset="0"/>
              </a:rPr>
              <a:t>Клас </a:t>
            </a:r>
            <a:r>
              <a:rPr lang="en-US" sz="4800" dirty="0" err="1">
                <a:cs typeface="Times New Roman" pitchFamily="18" charset="0"/>
              </a:rPr>
              <a:t>AddPlans</a:t>
            </a:r>
            <a:endParaRPr lang="ru-RU" sz="4800" dirty="0">
              <a:cs typeface="Times New Roman" pitchFamily="18" charset="0"/>
            </a:endParaRPr>
          </a:p>
          <a:p>
            <a:r>
              <a:rPr lang="uk-UA" sz="4800" dirty="0">
                <a:cs typeface="Times New Roman" pitchFamily="18" charset="0"/>
              </a:rPr>
              <a:t>Клас </a:t>
            </a:r>
            <a:r>
              <a:rPr lang="en-US" sz="4800" dirty="0" err="1">
                <a:cs typeface="Times New Roman" pitchFamily="18" charset="0"/>
              </a:rPr>
              <a:t>ChangeWindow</a:t>
            </a:r>
            <a:endParaRPr lang="ru-RU" sz="4800" dirty="0">
              <a:cs typeface="Times New Roman" pitchFamily="18" charset="0"/>
            </a:endParaRPr>
          </a:p>
          <a:p>
            <a:r>
              <a:rPr lang="uk-UA" sz="4800" dirty="0">
                <a:cs typeface="Times New Roman" pitchFamily="18" charset="0"/>
              </a:rPr>
              <a:t>Клас </a:t>
            </a:r>
            <a:r>
              <a:rPr lang="en-US" sz="4800" dirty="0" err="1">
                <a:cs typeface="Times New Roman" pitchFamily="18" charset="0"/>
              </a:rPr>
              <a:t>ChangePlans</a:t>
            </a:r>
            <a:endParaRPr lang="ru-RU" sz="4800" dirty="0">
              <a:cs typeface="Times New Roman" pitchFamily="18" charset="0"/>
            </a:endParaRPr>
          </a:p>
          <a:p>
            <a:r>
              <a:rPr lang="uk-UA" sz="4800" dirty="0">
                <a:cs typeface="Times New Roman" pitchFamily="18" charset="0"/>
              </a:rPr>
              <a:t>Клас </a:t>
            </a:r>
            <a:r>
              <a:rPr lang="en-US" sz="4800" dirty="0" err="1">
                <a:cs typeface="Times New Roman" pitchFamily="18" charset="0"/>
              </a:rPr>
              <a:t>DeleteWindow</a:t>
            </a:r>
            <a:endParaRPr lang="ru-RU" sz="4800" dirty="0">
              <a:cs typeface="Times New Roman" pitchFamily="18" charset="0"/>
            </a:endParaRPr>
          </a:p>
          <a:p>
            <a:r>
              <a:rPr lang="uk-UA" sz="4800" dirty="0">
                <a:cs typeface="Times New Roman" pitchFamily="18" charset="0"/>
              </a:rPr>
              <a:t>Клас </a:t>
            </a:r>
            <a:r>
              <a:rPr lang="en-US" sz="4800" dirty="0" err="1" smtClean="0">
                <a:cs typeface="Times New Roman" pitchFamily="18" charset="0"/>
              </a:rPr>
              <a:t>DeletePlan</a:t>
            </a:r>
            <a:endParaRPr lang="uk-UA" sz="4800" dirty="0" smtClean="0">
              <a:cs typeface="Times New Roman" pitchFamily="18" charset="0"/>
            </a:endParaRPr>
          </a:p>
          <a:p>
            <a:r>
              <a:rPr lang="uk-UA" sz="4800" dirty="0">
                <a:cs typeface="Times New Roman" pitchFamily="18" charset="0"/>
              </a:rPr>
              <a:t>Клас </a:t>
            </a:r>
            <a:r>
              <a:rPr lang="en-US" sz="4800" dirty="0" err="1">
                <a:cs typeface="Times New Roman" pitchFamily="18" charset="0"/>
              </a:rPr>
              <a:t>connectionDB</a:t>
            </a:r>
            <a:r>
              <a:rPr lang="en-US" sz="4800" dirty="0">
                <a:cs typeface="Times New Roman" pitchFamily="18" charset="0"/>
              </a:rPr>
              <a:t> </a:t>
            </a:r>
            <a:endParaRPr lang="ru-RU" sz="4800" dirty="0">
              <a:cs typeface="Times New Roman" pitchFamily="18" charset="0"/>
            </a:endParaRPr>
          </a:p>
          <a:p>
            <a:r>
              <a:rPr lang="uk-UA" sz="4800" dirty="0">
                <a:cs typeface="Times New Roman" pitchFamily="18" charset="0"/>
              </a:rPr>
              <a:t>Клас </a:t>
            </a:r>
            <a:r>
              <a:rPr lang="en-US" sz="4800" dirty="0" err="1">
                <a:cs typeface="Times New Roman" pitchFamily="18" charset="0"/>
              </a:rPr>
              <a:t>jsondb</a:t>
            </a:r>
            <a:endParaRPr lang="ru-RU" sz="4800" dirty="0">
              <a:cs typeface="Times New Roman" pitchFamily="18" charset="0"/>
            </a:endParaRPr>
          </a:p>
          <a:p>
            <a:r>
              <a:rPr lang="uk-UA" sz="4800" dirty="0">
                <a:cs typeface="Times New Roman" pitchFamily="18" charset="0"/>
              </a:rPr>
              <a:t>Клас </a:t>
            </a:r>
            <a:r>
              <a:rPr lang="en-US" sz="4800" dirty="0" err="1">
                <a:cs typeface="Times New Roman" pitchFamily="18" charset="0"/>
              </a:rPr>
              <a:t>ShowWindow</a:t>
            </a:r>
            <a:endParaRPr lang="ru-RU" sz="4800" dirty="0">
              <a:cs typeface="Times New Roman" pitchFamily="18" charset="0"/>
            </a:endParaRPr>
          </a:p>
          <a:p>
            <a:r>
              <a:rPr lang="uk-UA" sz="4800" dirty="0">
                <a:cs typeface="Times New Roman" pitchFamily="18" charset="0"/>
              </a:rPr>
              <a:t>Клас </a:t>
            </a:r>
            <a:r>
              <a:rPr lang="en-US" sz="4800" dirty="0">
                <a:cs typeface="Times New Roman" pitchFamily="18" charset="0"/>
              </a:rPr>
              <a:t>sounds</a:t>
            </a:r>
            <a:endParaRPr lang="ru-RU" sz="4800" dirty="0">
              <a:cs typeface="Times New Roman" pitchFamily="18" charset="0"/>
            </a:endParaRPr>
          </a:p>
          <a:p>
            <a:r>
              <a:rPr lang="uk-UA" sz="4800" dirty="0">
                <a:cs typeface="Times New Roman" pitchFamily="18" charset="0"/>
              </a:rPr>
              <a:t>Клас </a:t>
            </a:r>
            <a:r>
              <a:rPr lang="en-US" sz="4800" dirty="0" err="1" smtClean="0">
                <a:cs typeface="Times New Roman" pitchFamily="18" charset="0"/>
              </a:rPr>
              <a:t>usertime</a:t>
            </a:r>
            <a:endParaRPr lang="ru-RU" sz="4800" dirty="0">
              <a:cs typeface="Times New Roman" pitchFamily="18" charset="0"/>
            </a:endParaRPr>
          </a:p>
          <a:p>
            <a:pPr lvl="1"/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1621056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uk-UA" dirty="0" smtClean="0"/>
              <a:t>Зміст (Інтерфейс)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ru-RU" dirty="0" err="1" smtClean="0"/>
              <a:t>Загальна</a:t>
            </a:r>
            <a:r>
              <a:rPr lang="ru-RU" dirty="0" smtClean="0"/>
              <a:t> </a:t>
            </a:r>
            <a:r>
              <a:rPr lang="uk-UA" dirty="0" smtClean="0"/>
              <a:t>інформація</a:t>
            </a:r>
          </a:p>
          <a:p>
            <a:r>
              <a:rPr lang="uk-UA" dirty="0" smtClean="0"/>
              <a:t>Вікна програми</a:t>
            </a:r>
          </a:p>
          <a:p>
            <a:pPr lvl="1"/>
            <a:r>
              <a:rPr lang="uk-UA" dirty="0" smtClean="0"/>
              <a:t>«</a:t>
            </a:r>
            <a:r>
              <a:rPr lang="en-US" dirty="0" err="1"/>
              <a:t>TimeTask</a:t>
            </a:r>
            <a:r>
              <a:rPr lang="en-US" dirty="0"/>
              <a:t> - </a:t>
            </a:r>
            <a:r>
              <a:rPr lang="uk-UA" dirty="0"/>
              <a:t>Головне вікно</a:t>
            </a:r>
            <a:r>
              <a:rPr lang="uk-UA" dirty="0" smtClean="0"/>
              <a:t>»</a:t>
            </a:r>
          </a:p>
          <a:p>
            <a:pPr lvl="1"/>
            <a:r>
              <a:rPr lang="uk-UA" dirty="0" smtClean="0"/>
              <a:t>«</a:t>
            </a:r>
            <a:r>
              <a:rPr lang="en-US" dirty="0" err="1" smtClean="0"/>
              <a:t>TimeTask</a:t>
            </a:r>
            <a:r>
              <a:rPr lang="en-US" dirty="0" smtClean="0"/>
              <a:t> </a:t>
            </a:r>
            <a:r>
              <a:rPr lang="en-US" dirty="0"/>
              <a:t>- </a:t>
            </a:r>
            <a:r>
              <a:rPr lang="ru-RU" dirty="0"/>
              <a:t>Про </a:t>
            </a:r>
            <a:r>
              <a:rPr lang="ru-RU" dirty="0" smtClean="0"/>
              <a:t>заходи»</a:t>
            </a:r>
          </a:p>
          <a:p>
            <a:pPr lvl="1"/>
            <a:r>
              <a:rPr lang="uk-UA" dirty="0" smtClean="0"/>
              <a:t>«</a:t>
            </a:r>
            <a:r>
              <a:rPr lang="en-US" dirty="0" err="1"/>
              <a:t>TimeTask</a:t>
            </a:r>
            <a:r>
              <a:rPr lang="en-US" dirty="0"/>
              <a:t> - </a:t>
            </a:r>
            <a:r>
              <a:rPr lang="uk-UA" dirty="0"/>
              <a:t>Додати </a:t>
            </a:r>
            <a:r>
              <a:rPr lang="uk-UA" dirty="0" smtClean="0"/>
              <a:t>захід»</a:t>
            </a:r>
          </a:p>
          <a:p>
            <a:pPr lvl="1"/>
            <a:r>
              <a:rPr lang="uk-UA" dirty="0" smtClean="0"/>
              <a:t>«</a:t>
            </a:r>
            <a:r>
              <a:rPr lang="en-US" dirty="0" err="1"/>
              <a:t>TimeTask</a:t>
            </a:r>
            <a:r>
              <a:rPr lang="en-US" dirty="0"/>
              <a:t> - </a:t>
            </a:r>
            <a:r>
              <a:rPr lang="uk-UA" dirty="0"/>
              <a:t>Редагування заходу</a:t>
            </a:r>
            <a:r>
              <a:rPr lang="uk-UA" dirty="0" smtClean="0"/>
              <a:t>»</a:t>
            </a:r>
          </a:p>
          <a:p>
            <a:pPr lvl="1"/>
            <a:r>
              <a:rPr lang="uk-UA" dirty="0" smtClean="0"/>
              <a:t>«</a:t>
            </a:r>
            <a:r>
              <a:rPr lang="en-US" dirty="0" err="1"/>
              <a:t>TimeTask</a:t>
            </a:r>
            <a:r>
              <a:rPr lang="en-US" dirty="0"/>
              <a:t> - </a:t>
            </a:r>
            <a:r>
              <a:rPr lang="uk-UA" dirty="0"/>
              <a:t>Додати план</a:t>
            </a:r>
            <a:r>
              <a:rPr lang="uk-UA" dirty="0" smtClean="0"/>
              <a:t>»</a:t>
            </a:r>
          </a:p>
          <a:p>
            <a:pPr lvl="1"/>
            <a:r>
              <a:rPr lang="uk-UA" dirty="0" smtClean="0"/>
              <a:t>«</a:t>
            </a:r>
            <a:r>
              <a:rPr lang="en-US" dirty="0" err="1"/>
              <a:t>TimeTask</a:t>
            </a:r>
            <a:r>
              <a:rPr lang="en-US" dirty="0"/>
              <a:t> - </a:t>
            </a:r>
            <a:r>
              <a:rPr lang="uk-UA" dirty="0"/>
              <a:t>Редагування плану</a:t>
            </a:r>
            <a:r>
              <a:rPr lang="uk-UA" dirty="0" smtClean="0"/>
              <a:t>»</a:t>
            </a:r>
          </a:p>
          <a:p>
            <a:pPr lvl="1"/>
            <a:r>
              <a:rPr lang="ru-RU" dirty="0" smtClean="0"/>
              <a:t>«</a:t>
            </a:r>
            <a:r>
              <a:rPr lang="en-US" dirty="0" err="1"/>
              <a:t>TimeTask</a:t>
            </a:r>
            <a:r>
              <a:rPr lang="en-US" dirty="0"/>
              <a:t> - </a:t>
            </a:r>
            <a:r>
              <a:rPr lang="ru-RU" dirty="0" err="1"/>
              <a:t>Видалення</a:t>
            </a:r>
            <a:r>
              <a:rPr lang="ru-RU" dirty="0"/>
              <a:t> </a:t>
            </a:r>
            <a:r>
              <a:rPr lang="ru-RU" dirty="0" err="1"/>
              <a:t>планів</a:t>
            </a:r>
            <a:r>
              <a:rPr lang="ru-RU" dirty="0" smtClean="0"/>
              <a:t>»</a:t>
            </a:r>
          </a:p>
          <a:p>
            <a:pPr lvl="1"/>
            <a:r>
              <a:rPr lang="ru-RU" dirty="0" smtClean="0"/>
              <a:t>«</a:t>
            </a:r>
            <a:r>
              <a:rPr lang="en-US" dirty="0" err="1"/>
              <a:t>TimeTask</a:t>
            </a:r>
            <a:r>
              <a:rPr lang="en-US" dirty="0"/>
              <a:t> - </a:t>
            </a:r>
            <a:r>
              <a:rPr lang="ru-RU" dirty="0" err="1"/>
              <a:t>Видалення</a:t>
            </a:r>
            <a:r>
              <a:rPr lang="ru-RU" dirty="0"/>
              <a:t> </a:t>
            </a:r>
            <a:r>
              <a:rPr lang="ru-RU" dirty="0" err="1"/>
              <a:t>заходів</a:t>
            </a:r>
            <a:r>
              <a:rPr lang="ru-RU" dirty="0" smtClean="0"/>
              <a:t>»</a:t>
            </a:r>
          </a:p>
          <a:p>
            <a:pPr lvl="1"/>
            <a:r>
              <a:rPr lang="ru-RU" dirty="0" smtClean="0"/>
              <a:t>«</a:t>
            </a:r>
            <a:r>
              <a:rPr lang="en-US" dirty="0" err="1"/>
              <a:t>TimeTask</a:t>
            </a:r>
            <a:r>
              <a:rPr lang="en-US" dirty="0"/>
              <a:t> - </a:t>
            </a:r>
            <a:r>
              <a:rPr lang="ru-RU" dirty="0"/>
              <a:t>Про </a:t>
            </a:r>
            <a:r>
              <a:rPr lang="ru-RU" dirty="0" err="1"/>
              <a:t>програму</a:t>
            </a:r>
            <a:r>
              <a:rPr lang="ru-RU" dirty="0" smtClean="0"/>
              <a:t>»</a:t>
            </a:r>
          </a:p>
          <a:p>
            <a:pPr lvl="1"/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1151163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152103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4800" dirty="0">
                <a:latin typeface="+mj-lt"/>
                <a:cs typeface="Times New Roman" pitchFamily="18" charset="0"/>
              </a:rPr>
              <a:t>Клас </a:t>
            </a:r>
            <a:r>
              <a:rPr lang="en-US" sz="4800" dirty="0" err="1">
                <a:latin typeface="+mj-lt"/>
                <a:cs typeface="Times New Roman" pitchFamily="18" charset="0"/>
              </a:rPr>
              <a:t>MainWindow</a:t>
            </a:r>
            <a:endParaRPr lang="ru-RU" sz="4800" dirty="0">
              <a:latin typeface="+mj-lt"/>
              <a:cs typeface="Times New Roman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351585" y="1841242"/>
            <a:ext cx="6707542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cs typeface="Times New Roman" pitchFamily="18" charset="0"/>
              </a:rPr>
              <a:t>class </a:t>
            </a:r>
            <a:r>
              <a:rPr lang="en-US" sz="2000" i="1" dirty="0" err="1">
                <a:cs typeface="Times New Roman" pitchFamily="18" charset="0"/>
              </a:rPr>
              <a:t>MainWindow</a:t>
            </a:r>
            <a:r>
              <a:rPr lang="en-US" sz="2000" i="1" dirty="0">
                <a:cs typeface="Times New Roman" pitchFamily="18" charset="0"/>
              </a:rPr>
              <a:t> : public </a:t>
            </a:r>
            <a:r>
              <a:rPr lang="en-US" sz="2000" i="1" dirty="0" err="1">
                <a:cs typeface="Times New Roman" pitchFamily="18" charset="0"/>
              </a:rPr>
              <a:t>QMainWindow</a:t>
            </a:r>
            <a:r>
              <a:rPr lang="en-US" sz="2000" i="1" dirty="0">
                <a:cs typeface="Times New Roman" pitchFamily="18" charset="0"/>
              </a:rPr>
              <a:t> </a:t>
            </a:r>
          </a:p>
          <a:p>
            <a:r>
              <a:rPr lang="en-US" sz="2000" i="1" dirty="0">
                <a:cs typeface="Times New Roman" pitchFamily="18" charset="0"/>
              </a:rPr>
              <a:t>{ Q_OBJECT </a:t>
            </a:r>
            <a:br>
              <a:rPr lang="en-US" sz="2000" i="1" dirty="0">
                <a:cs typeface="Times New Roman" pitchFamily="18" charset="0"/>
              </a:rPr>
            </a:br>
            <a:r>
              <a:rPr lang="en-US" sz="2000" i="1" dirty="0">
                <a:cs typeface="Times New Roman" pitchFamily="18" charset="0"/>
              </a:rPr>
              <a:t>public:</a:t>
            </a:r>
          </a:p>
          <a:p>
            <a:r>
              <a:rPr lang="en-US" sz="2000" i="1" dirty="0">
                <a:cs typeface="Times New Roman" pitchFamily="18" charset="0"/>
              </a:rPr>
              <a:t> explicit </a:t>
            </a:r>
            <a:r>
              <a:rPr lang="en-US" sz="2000" i="1" dirty="0" err="1">
                <a:cs typeface="Times New Roman" pitchFamily="18" charset="0"/>
              </a:rPr>
              <a:t>MainWindow</a:t>
            </a:r>
            <a:r>
              <a:rPr lang="en-US" sz="2000" i="1" dirty="0">
                <a:cs typeface="Times New Roman" pitchFamily="18" charset="0"/>
              </a:rPr>
              <a:t>(</a:t>
            </a:r>
            <a:r>
              <a:rPr lang="en-US" sz="2000" i="1" dirty="0" err="1">
                <a:cs typeface="Times New Roman" pitchFamily="18" charset="0"/>
              </a:rPr>
              <a:t>QWidget</a:t>
            </a:r>
            <a:r>
              <a:rPr lang="en-US" sz="2000" i="1" dirty="0">
                <a:cs typeface="Times New Roman" pitchFamily="18" charset="0"/>
              </a:rPr>
              <a:t> *parent = 0); ~</a:t>
            </a:r>
            <a:r>
              <a:rPr lang="en-US" sz="2000" i="1" dirty="0" err="1">
                <a:cs typeface="Times New Roman" pitchFamily="18" charset="0"/>
              </a:rPr>
              <a:t>MainWindow</a:t>
            </a:r>
            <a:r>
              <a:rPr lang="en-US" sz="2000" i="1" dirty="0">
                <a:cs typeface="Times New Roman" pitchFamily="18" charset="0"/>
              </a:rPr>
              <a:t>(); </a:t>
            </a:r>
            <a:br>
              <a:rPr lang="en-US" sz="2000" i="1" dirty="0">
                <a:cs typeface="Times New Roman" pitchFamily="18" charset="0"/>
              </a:rPr>
            </a:br>
            <a:r>
              <a:rPr lang="en-US" sz="2000" i="1" dirty="0">
                <a:cs typeface="Times New Roman" pitchFamily="18" charset="0"/>
              </a:rPr>
              <a:t>private slots: </a:t>
            </a:r>
          </a:p>
          <a:p>
            <a:r>
              <a:rPr lang="en-US" sz="2000" i="1" dirty="0">
                <a:cs typeface="Times New Roman" pitchFamily="18" charset="0"/>
              </a:rPr>
              <a:t>void </a:t>
            </a:r>
            <a:r>
              <a:rPr lang="en-US" sz="2000" i="1" dirty="0" err="1">
                <a:cs typeface="Times New Roman" pitchFamily="18" charset="0"/>
              </a:rPr>
              <a:t>on_pushButton_clicked</a:t>
            </a:r>
            <a:r>
              <a:rPr lang="en-US" sz="2000" i="1" dirty="0">
                <a:cs typeface="Times New Roman" pitchFamily="18" charset="0"/>
              </a:rPr>
              <a:t>(); </a:t>
            </a:r>
            <a:br>
              <a:rPr lang="en-US" sz="2000" i="1" dirty="0">
                <a:cs typeface="Times New Roman" pitchFamily="18" charset="0"/>
              </a:rPr>
            </a:br>
            <a:r>
              <a:rPr lang="en-US" sz="2000" i="1" dirty="0">
                <a:cs typeface="Times New Roman" pitchFamily="18" charset="0"/>
              </a:rPr>
              <a:t>void on_pushButton_2_clicked(); </a:t>
            </a:r>
            <a:br>
              <a:rPr lang="en-US" sz="2000" i="1" dirty="0">
                <a:cs typeface="Times New Roman" pitchFamily="18" charset="0"/>
              </a:rPr>
            </a:br>
            <a:r>
              <a:rPr lang="en-US" sz="2000" i="1" dirty="0">
                <a:cs typeface="Times New Roman" pitchFamily="18" charset="0"/>
              </a:rPr>
              <a:t>void on_pushButton_3_clicked(); </a:t>
            </a:r>
            <a:br>
              <a:rPr lang="en-US" sz="2000" i="1" dirty="0">
                <a:cs typeface="Times New Roman" pitchFamily="18" charset="0"/>
              </a:rPr>
            </a:br>
            <a:r>
              <a:rPr lang="en-US" sz="2000" i="1" dirty="0">
                <a:cs typeface="Times New Roman" pitchFamily="18" charset="0"/>
              </a:rPr>
              <a:t>void on_pushButton_4_clicked(); </a:t>
            </a:r>
            <a:br>
              <a:rPr lang="en-US" sz="2000" i="1" dirty="0">
                <a:cs typeface="Times New Roman" pitchFamily="18" charset="0"/>
              </a:rPr>
            </a:br>
            <a:r>
              <a:rPr lang="en-US" sz="2000" i="1" dirty="0">
                <a:cs typeface="Times New Roman" pitchFamily="18" charset="0"/>
              </a:rPr>
              <a:t>void on_action_7_triggered(); </a:t>
            </a:r>
            <a:br>
              <a:rPr lang="en-US" sz="2000" i="1" dirty="0">
                <a:cs typeface="Times New Roman" pitchFamily="18" charset="0"/>
              </a:rPr>
            </a:br>
            <a:r>
              <a:rPr lang="en-US" sz="2000" i="1" dirty="0">
                <a:cs typeface="Times New Roman" pitchFamily="18" charset="0"/>
              </a:rPr>
              <a:t>void on_pushButton_5_clicked(); </a:t>
            </a:r>
            <a:br>
              <a:rPr lang="en-US" sz="2000" i="1" dirty="0">
                <a:cs typeface="Times New Roman" pitchFamily="18" charset="0"/>
              </a:rPr>
            </a:br>
            <a:r>
              <a:rPr lang="en-US" sz="2000" i="1" dirty="0">
                <a:cs typeface="Times New Roman" pitchFamily="18" charset="0"/>
              </a:rPr>
              <a:t>void on_pushButton_6_clicked(); </a:t>
            </a:r>
            <a:br>
              <a:rPr lang="en-US" sz="2000" i="1" dirty="0">
                <a:cs typeface="Times New Roman" pitchFamily="18" charset="0"/>
              </a:rPr>
            </a:br>
            <a:r>
              <a:rPr lang="en-US" sz="2000" i="1" dirty="0">
                <a:cs typeface="Times New Roman" pitchFamily="18" charset="0"/>
              </a:rPr>
              <a:t>void on_pushButton_7_clicked(); </a:t>
            </a:r>
            <a:br>
              <a:rPr lang="en-US" sz="2000" i="1" dirty="0">
                <a:cs typeface="Times New Roman" pitchFamily="18" charset="0"/>
              </a:rPr>
            </a:br>
            <a:r>
              <a:rPr lang="en-US" sz="2000" i="1" dirty="0">
                <a:cs typeface="Times New Roman" pitchFamily="18" charset="0"/>
              </a:rPr>
              <a:t>void </a:t>
            </a:r>
            <a:r>
              <a:rPr lang="en-US" sz="2000" i="1" dirty="0" err="1">
                <a:cs typeface="Times New Roman" pitchFamily="18" charset="0"/>
              </a:rPr>
              <a:t>timeManager</a:t>
            </a:r>
            <a:r>
              <a:rPr lang="en-US" sz="2000" i="1" dirty="0">
                <a:cs typeface="Times New Roman" pitchFamily="18" charset="0"/>
              </a:rPr>
              <a:t>(); </a:t>
            </a:r>
            <a:br>
              <a:rPr lang="en-US" sz="2000" i="1" dirty="0">
                <a:cs typeface="Times New Roman" pitchFamily="18" charset="0"/>
              </a:rPr>
            </a:br>
            <a:r>
              <a:rPr lang="en-US" sz="2000" i="1" dirty="0">
                <a:cs typeface="Times New Roman" pitchFamily="18" charset="0"/>
              </a:rPr>
              <a:t>private: </a:t>
            </a:r>
          </a:p>
          <a:p>
            <a:r>
              <a:rPr lang="en-US" sz="2000" i="1" dirty="0" err="1">
                <a:cs typeface="Times New Roman" pitchFamily="18" charset="0"/>
              </a:rPr>
              <a:t>Ui</a:t>
            </a:r>
            <a:r>
              <a:rPr lang="en-US" sz="2000" i="1" dirty="0">
                <a:cs typeface="Times New Roman" pitchFamily="18" charset="0"/>
              </a:rPr>
              <a:t>::</a:t>
            </a:r>
            <a:r>
              <a:rPr lang="en-US" sz="2000" i="1" dirty="0" err="1">
                <a:cs typeface="Times New Roman" pitchFamily="18" charset="0"/>
              </a:rPr>
              <a:t>MainWindow</a:t>
            </a:r>
            <a:r>
              <a:rPr lang="en-US" sz="2000" i="1" dirty="0">
                <a:cs typeface="Times New Roman" pitchFamily="18" charset="0"/>
              </a:rPr>
              <a:t> *</a:t>
            </a:r>
            <a:r>
              <a:rPr lang="en-US" sz="2000" i="1" dirty="0" err="1">
                <a:cs typeface="Times New Roman" pitchFamily="18" charset="0"/>
              </a:rPr>
              <a:t>ui</a:t>
            </a:r>
            <a:r>
              <a:rPr lang="en-US" sz="2000" i="1" dirty="0">
                <a:cs typeface="Times New Roman" pitchFamily="18" charset="0"/>
              </a:rPr>
              <a:t>; </a:t>
            </a:r>
            <a:r>
              <a:rPr lang="en-US" sz="2000" i="1" dirty="0" err="1">
                <a:cs typeface="Times New Roman" pitchFamily="18" charset="0"/>
              </a:rPr>
              <a:t>QSqlDatabase</a:t>
            </a:r>
            <a:r>
              <a:rPr lang="en-US" sz="2000" i="1" dirty="0">
                <a:cs typeface="Times New Roman" pitchFamily="18" charset="0"/>
              </a:rPr>
              <a:t> db; };</a:t>
            </a:r>
            <a:endParaRPr lang="ru-RU" sz="2000" i="1" dirty="0">
              <a:cs typeface="Times New Roman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279577" y="1412776"/>
            <a:ext cx="81824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400" dirty="0">
                <a:cs typeface="Times New Roman" pitchFamily="18" charset="0"/>
              </a:rPr>
              <a:t>Клас </a:t>
            </a:r>
            <a:r>
              <a:rPr lang="en-US" sz="2400" dirty="0" err="1">
                <a:cs typeface="Times New Roman" pitchFamily="18" charset="0"/>
              </a:rPr>
              <a:t>MainWindow</a:t>
            </a:r>
            <a:r>
              <a:rPr lang="en-US" sz="2400" dirty="0">
                <a:cs typeface="Times New Roman" pitchFamily="18" charset="0"/>
              </a:rPr>
              <a:t> </a:t>
            </a:r>
            <a:r>
              <a:rPr lang="ru-RU" sz="2400" dirty="0" err="1">
                <a:cs typeface="Times New Roman" pitchFamily="18" charset="0"/>
              </a:rPr>
              <a:t>реалізує</a:t>
            </a:r>
            <a:r>
              <a:rPr lang="ru-RU" sz="2400" dirty="0">
                <a:cs typeface="Times New Roman" pitchFamily="18" charset="0"/>
              </a:rPr>
              <a:t> </a:t>
            </a:r>
            <a:r>
              <a:rPr lang="ru-RU" sz="2400" dirty="0" err="1">
                <a:cs typeface="Times New Roman" pitchFamily="18" charset="0"/>
              </a:rPr>
              <a:t>вікно</a:t>
            </a:r>
            <a:r>
              <a:rPr lang="ru-RU" sz="2400" dirty="0">
                <a:cs typeface="Times New Roman" pitchFamily="18" charset="0"/>
              </a:rPr>
              <a:t> головного меню </a:t>
            </a:r>
            <a:r>
              <a:rPr lang="ru-RU" sz="2400" dirty="0" err="1">
                <a:cs typeface="Times New Roman" pitchFamily="18" charset="0"/>
              </a:rPr>
              <a:t>програми</a:t>
            </a:r>
            <a:r>
              <a:rPr lang="ru-RU" sz="2400" dirty="0">
                <a:cs typeface="Times New Roman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91196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222069"/>
            <a:ext cx="12191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4800" dirty="0">
                <a:latin typeface="+mj-lt"/>
                <a:cs typeface="Times New Roman" pitchFamily="18" charset="0"/>
              </a:rPr>
              <a:t>Клас </a:t>
            </a:r>
            <a:r>
              <a:rPr lang="en-US" sz="4800" dirty="0" err="1">
                <a:latin typeface="+mj-lt"/>
                <a:cs typeface="Times New Roman" pitchFamily="18" charset="0"/>
              </a:rPr>
              <a:t>AboutWindow</a:t>
            </a:r>
            <a:endParaRPr lang="ru-RU" sz="4800" dirty="0">
              <a:latin typeface="+mj-lt"/>
              <a:cs typeface="Times New Roman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406932" y="2387789"/>
            <a:ext cx="5654946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cs typeface="Times New Roman" pitchFamily="18" charset="0"/>
              </a:rPr>
              <a:t>class </a:t>
            </a:r>
            <a:r>
              <a:rPr lang="en-US" sz="2000" i="1" dirty="0" err="1">
                <a:cs typeface="Times New Roman" pitchFamily="18" charset="0"/>
              </a:rPr>
              <a:t>AboutWindow</a:t>
            </a:r>
            <a:r>
              <a:rPr lang="en-US" sz="2000" i="1" dirty="0">
                <a:cs typeface="Times New Roman" pitchFamily="18" charset="0"/>
              </a:rPr>
              <a:t> :</a:t>
            </a:r>
            <a:endParaRPr lang="uk-UA" sz="2000" i="1" dirty="0">
              <a:cs typeface="Times New Roman" pitchFamily="18" charset="0"/>
            </a:endParaRPr>
          </a:p>
          <a:p>
            <a:r>
              <a:rPr lang="en-US" sz="2000" i="1" dirty="0">
                <a:cs typeface="Times New Roman" pitchFamily="18" charset="0"/>
              </a:rPr>
              <a:t>public </a:t>
            </a:r>
            <a:r>
              <a:rPr lang="en-US" sz="2000" i="1" dirty="0" err="1">
                <a:cs typeface="Times New Roman" pitchFamily="18" charset="0"/>
              </a:rPr>
              <a:t>QDialog</a:t>
            </a:r>
            <a:r>
              <a:rPr lang="en-US" sz="2000" i="1" dirty="0">
                <a:cs typeface="Times New Roman" pitchFamily="18" charset="0"/>
              </a:rPr>
              <a:t> { </a:t>
            </a:r>
            <a:endParaRPr lang="uk-UA" sz="2000" i="1" dirty="0">
              <a:cs typeface="Times New Roman" pitchFamily="18" charset="0"/>
            </a:endParaRPr>
          </a:p>
          <a:p>
            <a:r>
              <a:rPr lang="en-US" sz="2000" i="1" dirty="0">
                <a:cs typeface="Times New Roman" pitchFamily="18" charset="0"/>
              </a:rPr>
              <a:t>Q_OBJECT </a:t>
            </a:r>
            <a:br>
              <a:rPr lang="en-US" sz="2000" i="1" dirty="0">
                <a:cs typeface="Times New Roman" pitchFamily="18" charset="0"/>
              </a:rPr>
            </a:br>
            <a:r>
              <a:rPr lang="en-US" sz="2000" i="1" dirty="0">
                <a:cs typeface="Times New Roman" pitchFamily="18" charset="0"/>
              </a:rPr>
              <a:t>public: explicit </a:t>
            </a:r>
            <a:r>
              <a:rPr lang="en-US" sz="2000" i="1" dirty="0" err="1">
                <a:cs typeface="Times New Roman" pitchFamily="18" charset="0"/>
              </a:rPr>
              <a:t>AboutWindow</a:t>
            </a:r>
            <a:r>
              <a:rPr lang="en-US" sz="2000" i="1" dirty="0">
                <a:cs typeface="Times New Roman" pitchFamily="18" charset="0"/>
              </a:rPr>
              <a:t>(</a:t>
            </a:r>
            <a:r>
              <a:rPr lang="en-US" sz="2000" i="1" dirty="0" err="1">
                <a:cs typeface="Times New Roman" pitchFamily="18" charset="0"/>
              </a:rPr>
              <a:t>QWidget</a:t>
            </a:r>
            <a:r>
              <a:rPr lang="en-US" sz="2000" i="1" dirty="0">
                <a:cs typeface="Times New Roman" pitchFamily="18" charset="0"/>
              </a:rPr>
              <a:t> *parent = 0);</a:t>
            </a:r>
            <a:endParaRPr lang="uk-UA" sz="2000" i="1" dirty="0">
              <a:cs typeface="Times New Roman" pitchFamily="18" charset="0"/>
            </a:endParaRPr>
          </a:p>
          <a:p>
            <a:r>
              <a:rPr lang="en-US" sz="2000" i="1" dirty="0">
                <a:cs typeface="Times New Roman" pitchFamily="18" charset="0"/>
              </a:rPr>
              <a:t>~</a:t>
            </a:r>
            <a:r>
              <a:rPr lang="en-US" sz="2000" i="1" dirty="0" err="1">
                <a:cs typeface="Times New Roman" pitchFamily="18" charset="0"/>
              </a:rPr>
              <a:t>AboutWindow</a:t>
            </a:r>
            <a:r>
              <a:rPr lang="en-US" sz="2000" i="1" dirty="0">
                <a:cs typeface="Times New Roman" pitchFamily="18" charset="0"/>
              </a:rPr>
              <a:t>(); </a:t>
            </a:r>
            <a:br>
              <a:rPr lang="en-US" sz="2000" i="1" dirty="0">
                <a:cs typeface="Times New Roman" pitchFamily="18" charset="0"/>
              </a:rPr>
            </a:br>
            <a:r>
              <a:rPr lang="en-US" sz="2000" i="1" dirty="0">
                <a:cs typeface="Times New Roman" pitchFamily="18" charset="0"/>
              </a:rPr>
              <a:t>private slots: </a:t>
            </a:r>
            <a:endParaRPr lang="uk-UA" sz="2000" i="1" dirty="0">
              <a:cs typeface="Times New Roman" pitchFamily="18" charset="0"/>
            </a:endParaRPr>
          </a:p>
          <a:p>
            <a:r>
              <a:rPr lang="en-US" sz="2000" i="1" dirty="0">
                <a:cs typeface="Times New Roman" pitchFamily="18" charset="0"/>
              </a:rPr>
              <a:t>void </a:t>
            </a:r>
            <a:r>
              <a:rPr lang="en-US" sz="2000" i="1" dirty="0" err="1">
                <a:cs typeface="Times New Roman" pitchFamily="18" charset="0"/>
              </a:rPr>
              <a:t>on_pushButton_clicked</a:t>
            </a:r>
            <a:r>
              <a:rPr lang="en-US" sz="2000" i="1" dirty="0">
                <a:cs typeface="Times New Roman" pitchFamily="18" charset="0"/>
              </a:rPr>
              <a:t>(); </a:t>
            </a:r>
            <a:br>
              <a:rPr lang="en-US" sz="2000" i="1" dirty="0">
                <a:cs typeface="Times New Roman" pitchFamily="18" charset="0"/>
              </a:rPr>
            </a:br>
            <a:r>
              <a:rPr lang="en-US" sz="2000" i="1" dirty="0">
                <a:cs typeface="Times New Roman" pitchFamily="18" charset="0"/>
              </a:rPr>
              <a:t>private:</a:t>
            </a:r>
            <a:endParaRPr lang="uk-UA" sz="2000" i="1" dirty="0">
              <a:cs typeface="Times New Roman" pitchFamily="18" charset="0"/>
            </a:endParaRPr>
          </a:p>
          <a:p>
            <a:r>
              <a:rPr lang="en-US" sz="2000" i="1" dirty="0">
                <a:cs typeface="Times New Roman" pitchFamily="18" charset="0"/>
              </a:rPr>
              <a:t> </a:t>
            </a:r>
            <a:r>
              <a:rPr lang="en-US" sz="2000" i="1" dirty="0" err="1">
                <a:cs typeface="Times New Roman" pitchFamily="18" charset="0"/>
              </a:rPr>
              <a:t>Ui</a:t>
            </a:r>
            <a:r>
              <a:rPr lang="en-US" sz="2000" i="1" dirty="0">
                <a:cs typeface="Times New Roman" pitchFamily="18" charset="0"/>
              </a:rPr>
              <a:t>::</a:t>
            </a:r>
            <a:r>
              <a:rPr lang="en-US" sz="2000" i="1" dirty="0" err="1">
                <a:cs typeface="Times New Roman" pitchFamily="18" charset="0"/>
              </a:rPr>
              <a:t>AboutWindow</a:t>
            </a:r>
            <a:r>
              <a:rPr lang="en-US" sz="2000" i="1" dirty="0">
                <a:cs typeface="Times New Roman" pitchFamily="18" charset="0"/>
              </a:rPr>
              <a:t> *</a:t>
            </a:r>
            <a:r>
              <a:rPr lang="en-US" sz="2000" i="1" dirty="0" err="1">
                <a:cs typeface="Times New Roman" pitchFamily="18" charset="0"/>
              </a:rPr>
              <a:t>ui</a:t>
            </a:r>
            <a:r>
              <a:rPr lang="en-US" sz="2000" i="1" dirty="0">
                <a:cs typeface="Times New Roman" pitchFamily="18" charset="0"/>
              </a:rPr>
              <a:t>; };</a:t>
            </a:r>
            <a:endParaRPr lang="ru-RU" sz="2000" i="1" dirty="0">
              <a:cs typeface="Times New Roman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279576" y="1556792"/>
            <a:ext cx="91504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err="1">
                <a:cs typeface="Times New Roman" pitchFamily="18" charset="0"/>
              </a:rPr>
              <a:t>Клас</a:t>
            </a:r>
            <a:r>
              <a:rPr lang="ru-RU" sz="2400" dirty="0">
                <a:cs typeface="Times New Roman" pitchFamily="18" charset="0"/>
              </a:rPr>
              <a:t> </a:t>
            </a:r>
            <a:r>
              <a:rPr lang="en-US" sz="2400" dirty="0" err="1">
                <a:cs typeface="Times New Roman" pitchFamily="18" charset="0"/>
              </a:rPr>
              <a:t>AboutWindow</a:t>
            </a:r>
            <a:r>
              <a:rPr lang="en-US" sz="2400" dirty="0">
                <a:cs typeface="Times New Roman" pitchFamily="18" charset="0"/>
              </a:rPr>
              <a:t> </a:t>
            </a:r>
            <a:r>
              <a:rPr lang="ru-RU" sz="2400" dirty="0" err="1">
                <a:cs typeface="Times New Roman" pitchFamily="18" charset="0"/>
              </a:rPr>
              <a:t>містить</a:t>
            </a:r>
            <a:r>
              <a:rPr lang="uk-UA" sz="2400" dirty="0">
                <a:cs typeface="Times New Roman" pitchFamily="18" charset="0"/>
              </a:rPr>
              <a:t> інформацію про </a:t>
            </a:r>
            <a:r>
              <a:rPr lang="ru-RU" sz="2400" dirty="0">
                <a:cs typeface="Times New Roman" pitchFamily="18" charset="0"/>
              </a:rPr>
              <a:t>автор</a:t>
            </a:r>
            <a:r>
              <a:rPr lang="uk-UA" sz="2400" dirty="0" err="1">
                <a:cs typeface="Times New Roman" pitchFamily="18" charset="0"/>
              </a:rPr>
              <a:t>ів</a:t>
            </a:r>
            <a:r>
              <a:rPr lang="uk-UA" sz="2400" dirty="0">
                <a:cs typeface="Times New Roman" pitchFamily="18" charset="0"/>
              </a:rPr>
              <a:t> програми </a:t>
            </a:r>
            <a:r>
              <a:rPr lang="ru-RU" sz="2400" dirty="0">
                <a:cs typeface="Times New Roman" pitchFamily="18" charset="0"/>
              </a:rPr>
              <a:t>«</a:t>
            </a:r>
            <a:r>
              <a:rPr lang="en-US" sz="2400" dirty="0" err="1">
                <a:cs typeface="Times New Roman" pitchFamily="18" charset="0"/>
              </a:rPr>
              <a:t>TimeTask</a:t>
            </a:r>
            <a:r>
              <a:rPr lang="ru-RU" sz="2400" dirty="0">
                <a:cs typeface="Times New Roman" pitchFamily="18" charset="0"/>
              </a:rPr>
              <a:t>». </a:t>
            </a:r>
          </a:p>
        </p:txBody>
      </p:sp>
    </p:spTree>
    <p:extLst>
      <p:ext uri="{BB962C8B-B14F-4D97-AF65-F5344CB8AC3E}">
        <p14:creationId xmlns:p14="http://schemas.microsoft.com/office/powerpoint/2010/main" val="1320197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411683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4800" dirty="0">
                <a:latin typeface="+mj-lt"/>
                <a:cs typeface="Times New Roman" pitchFamily="18" charset="0"/>
              </a:rPr>
              <a:t>Клас </a:t>
            </a:r>
            <a:r>
              <a:rPr lang="en-US" sz="4800" dirty="0" err="1">
                <a:latin typeface="+mj-lt"/>
                <a:cs typeface="Times New Roman" pitchFamily="18" charset="0"/>
              </a:rPr>
              <a:t>AddWindow</a:t>
            </a:r>
            <a:endParaRPr lang="ru-RU" sz="4800" dirty="0">
              <a:latin typeface="+mj-lt"/>
              <a:cs typeface="Times New Roman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351584" y="2132857"/>
            <a:ext cx="4703467" cy="3477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cs typeface="Times New Roman" pitchFamily="18" charset="0"/>
              </a:rPr>
              <a:t>class </a:t>
            </a:r>
            <a:r>
              <a:rPr lang="en-US" sz="2000" i="1" dirty="0" err="1">
                <a:cs typeface="Times New Roman" pitchFamily="18" charset="0"/>
              </a:rPr>
              <a:t>AddWindow</a:t>
            </a:r>
            <a:r>
              <a:rPr lang="en-US" sz="2000" i="1" dirty="0">
                <a:cs typeface="Times New Roman" pitchFamily="18" charset="0"/>
              </a:rPr>
              <a:t> : public </a:t>
            </a:r>
            <a:r>
              <a:rPr lang="en-US" sz="2000" i="1" dirty="0" err="1">
                <a:cs typeface="Times New Roman" pitchFamily="18" charset="0"/>
              </a:rPr>
              <a:t>QDialog</a:t>
            </a:r>
            <a:r>
              <a:rPr lang="en-US" sz="2000" i="1" dirty="0">
                <a:cs typeface="Times New Roman" pitchFamily="18" charset="0"/>
              </a:rPr>
              <a:t> </a:t>
            </a:r>
            <a:endParaRPr lang="uk-UA" sz="2000" i="1" dirty="0">
              <a:cs typeface="Times New Roman" pitchFamily="18" charset="0"/>
            </a:endParaRPr>
          </a:p>
          <a:p>
            <a:r>
              <a:rPr lang="en-US" sz="2000" i="1" dirty="0">
                <a:cs typeface="Times New Roman" pitchFamily="18" charset="0"/>
              </a:rPr>
              <a:t>{</a:t>
            </a:r>
            <a:endParaRPr lang="uk-UA" sz="2000" i="1" dirty="0">
              <a:cs typeface="Times New Roman" pitchFamily="18" charset="0"/>
            </a:endParaRPr>
          </a:p>
          <a:p>
            <a:r>
              <a:rPr lang="en-US" sz="2000" i="1" dirty="0">
                <a:cs typeface="Times New Roman" pitchFamily="18" charset="0"/>
              </a:rPr>
              <a:t> Q_OBJECT </a:t>
            </a:r>
            <a:br>
              <a:rPr lang="en-US" sz="2000" i="1" dirty="0">
                <a:cs typeface="Times New Roman" pitchFamily="18" charset="0"/>
              </a:rPr>
            </a:br>
            <a:r>
              <a:rPr lang="en-US" sz="2000" i="1" dirty="0">
                <a:cs typeface="Times New Roman" pitchFamily="18" charset="0"/>
              </a:rPr>
              <a:t>public: </a:t>
            </a:r>
            <a:endParaRPr lang="uk-UA" sz="2000" i="1" dirty="0">
              <a:cs typeface="Times New Roman" pitchFamily="18" charset="0"/>
            </a:endParaRPr>
          </a:p>
          <a:p>
            <a:r>
              <a:rPr lang="en-US" sz="2000" i="1" dirty="0">
                <a:cs typeface="Times New Roman" pitchFamily="18" charset="0"/>
              </a:rPr>
              <a:t>explicit </a:t>
            </a:r>
            <a:r>
              <a:rPr lang="en-US" sz="2000" i="1" dirty="0" err="1">
                <a:cs typeface="Times New Roman" pitchFamily="18" charset="0"/>
              </a:rPr>
              <a:t>AddWindow</a:t>
            </a:r>
            <a:r>
              <a:rPr lang="en-US" sz="2000" i="1" dirty="0">
                <a:cs typeface="Times New Roman" pitchFamily="18" charset="0"/>
              </a:rPr>
              <a:t>(</a:t>
            </a:r>
            <a:r>
              <a:rPr lang="en-US" sz="2000" i="1" dirty="0" err="1">
                <a:cs typeface="Times New Roman" pitchFamily="18" charset="0"/>
              </a:rPr>
              <a:t>QWidget</a:t>
            </a:r>
            <a:r>
              <a:rPr lang="en-US" sz="2000" i="1" dirty="0">
                <a:cs typeface="Times New Roman" pitchFamily="18" charset="0"/>
              </a:rPr>
              <a:t> *parent = 0); </a:t>
            </a:r>
            <a:endParaRPr lang="uk-UA" sz="2000" i="1" dirty="0">
              <a:cs typeface="Times New Roman" pitchFamily="18" charset="0"/>
            </a:endParaRPr>
          </a:p>
          <a:p>
            <a:r>
              <a:rPr lang="en-US" sz="2000" i="1" dirty="0">
                <a:cs typeface="Times New Roman" pitchFamily="18" charset="0"/>
              </a:rPr>
              <a:t>~</a:t>
            </a:r>
            <a:r>
              <a:rPr lang="en-US" sz="2000" i="1" dirty="0" err="1">
                <a:cs typeface="Times New Roman" pitchFamily="18" charset="0"/>
              </a:rPr>
              <a:t>AddWindow</a:t>
            </a:r>
            <a:r>
              <a:rPr lang="en-US" sz="2000" i="1" dirty="0">
                <a:cs typeface="Times New Roman" pitchFamily="18" charset="0"/>
              </a:rPr>
              <a:t>(); </a:t>
            </a:r>
            <a:br>
              <a:rPr lang="en-US" sz="2000" i="1" dirty="0">
                <a:cs typeface="Times New Roman" pitchFamily="18" charset="0"/>
              </a:rPr>
            </a:br>
            <a:r>
              <a:rPr lang="en-US" sz="2000" i="1" dirty="0">
                <a:cs typeface="Times New Roman" pitchFamily="18" charset="0"/>
              </a:rPr>
              <a:t>private slots: </a:t>
            </a:r>
            <a:endParaRPr lang="uk-UA" sz="2000" i="1" dirty="0">
              <a:cs typeface="Times New Roman" pitchFamily="18" charset="0"/>
            </a:endParaRPr>
          </a:p>
          <a:p>
            <a:r>
              <a:rPr lang="en-US" sz="2000" i="1" dirty="0">
                <a:cs typeface="Times New Roman" pitchFamily="18" charset="0"/>
              </a:rPr>
              <a:t>void on_pushButton_2_clicked(); </a:t>
            </a:r>
            <a:br>
              <a:rPr lang="en-US" sz="2000" i="1" dirty="0">
                <a:cs typeface="Times New Roman" pitchFamily="18" charset="0"/>
              </a:rPr>
            </a:br>
            <a:r>
              <a:rPr lang="en-US" sz="2000" i="1" dirty="0">
                <a:cs typeface="Times New Roman" pitchFamily="18" charset="0"/>
              </a:rPr>
              <a:t>void </a:t>
            </a:r>
            <a:r>
              <a:rPr lang="en-US" sz="2000" i="1" dirty="0" err="1">
                <a:cs typeface="Times New Roman" pitchFamily="18" charset="0"/>
              </a:rPr>
              <a:t>on_pushButton_clicked</a:t>
            </a:r>
            <a:r>
              <a:rPr lang="en-US" sz="2000" i="1" dirty="0">
                <a:cs typeface="Times New Roman" pitchFamily="18" charset="0"/>
              </a:rPr>
              <a:t>(); </a:t>
            </a:r>
            <a:br>
              <a:rPr lang="en-US" sz="2000" i="1" dirty="0">
                <a:cs typeface="Times New Roman" pitchFamily="18" charset="0"/>
              </a:rPr>
            </a:br>
            <a:r>
              <a:rPr lang="en-US" sz="2000" i="1" dirty="0">
                <a:cs typeface="Times New Roman" pitchFamily="18" charset="0"/>
              </a:rPr>
              <a:t>private: </a:t>
            </a:r>
            <a:endParaRPr lang="uk-UA" sz="2000" i="1" dirty="0">
              <a:cs typeface="Times New Roman" pitchFamily="18" charset="0"/>
            </a:endParaRPr>
          </a:p>
          <a:p>
            <a:r>
              <a:rPr lang="en-US" sz="2000" i="1" dirty="0" err="1">
                <a:cs typeface="Times New Roman" pitchFamily="18" charset="0"/>
              </a:rPr>
              <a:t>Ui</a:t>
            </a:r>
            <a:r>
              <a:rPr lang="en-US" sz="2000" i="1" dirty="0">
                <a:cs typeface="Times New Roman" pitchFamily="18" charset="0"/>
              </a:rPr>
              <a:t>::</a:t>
            </a:r>
            <a:r>
              <a:rPr lang="en-US" sz="2000" i="1" dirty="0" err="1">
                <a:cs typeface="Times New Roman" pitchFamily="18" charset="0"/>
              </a:rPr>
              <a:t>AddWindow</a:t>
            </a:r>
            <a:r>
              <a:rPr lang="en-US" sz="2000" i="1" dirty="0">
                <a:cs typeface="Times New Roman" pitchFamily="18" charset="0"/>
              </a:rPr>
              <a:t> *</a:t>
            </a:r>
            <a:r>
              <a:rPr lang="en-US" sz="2000" i="1" dirty="0" err="1">
                <a:cs typeface="Times New Roman" pitchFamily="18" charset="0"/>
              </a:rPr>
              <a:t>ui</a:t>
            </a:r>
            <a:r>
              <a:rPr lang="en-US" sz="2000" i="1" dirty="0">
                <a:cs typeface="Times New Roman" pitchFamily="18" charset="0"/>
              </a:rPr>
              <a:t>; </a:t>
            </a:r>
            <a:r>
              <a:rPr lang="en-US" sz="2000" i="1" dirty="0" err="1">
                <a:cs typeface="Times New Roman" pitchFamily="18" charset="0"/>
              </a:rPr>
              <a:t>QSqlDatabase</a:t>
            </a:r>
            <a:r>
              <a:rPr lang="en-US" sz="2000" i="1" dirty="0">
                <a:cs typeface="Times New Roman" pitchFamily="18" charset="0"/>
              </a:rPr>
              <a:t> db; };</a:t>
            </a:r>
            <a:endParaRPr lang="ru-RU" sz="2000" i="1" dirty="0">
              <a:cs typeface="Times New Roman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279576" y="1556792"/>
            <a:ext cx="71574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400" dirty="0">
                <a:cs typeface="Times New Roman" pitchFamily="18" charset="0"/>
              </a:rPr>
              <a:t>Клас </a:t>
            </a:r>
            <a:r>
              <a:rPr lang="en-US" sz="2400" dirty="0" err="1">
                <a:cs typeface="Times New Roman" pitchFamily="18" charset="0"/>
              </a:rPr>
              <a:t>AddWindow</a:t>
            </a:r>
            <a:r>
              <a:rPr lang="en-US" sz="2400" dirty="0">
                <a:cs typeface="Times New Roman" pitchFamily="18" charset="0"/>
              </a:rPr>
              <a:t> </a:t>
            </a:r>
            <a:r>
              <a:rPr lang="uk-UA" sz="2400" dirty="0">
                <a:cs typeface="Times New Roman" pitchFamily="18" charset="0"/>
              </a:rPr>
              <a:t>реалізує додавання нових заходів. </a:t>
            </a:r>
            <a:endParaRPr lang="ru-RU" sz="2400" dirty="0"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5527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346369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4800" dirty="0">
                <a:latin typeface="+mj-lt"/>
                <a:cs typeface="Times New Roman" pitchFamily="18" charset="0"/>
              </a:rPr>
              <a:t>Клас </a:t>
            </a:r>
            <a:r>
              <a:rPr lang="en-US" sz="4800" dirty="0" err="1">
                <a:latin typeface="+mj-lt"/>
                <a:cs typeface="Times New Roman" pitchFamily="18" charset="0"/>
              </a:rPr>
              <a:t>AddPlans</a:t>
            </a:r>
            <a:endParaRPr lang="ru-RU" sz="4800" dirty="0">
              <a:latin typeface="+mj-lt"/>
              <a:cs typeface="Times New Roman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495600" y="2132856"/>
            <a:ext cx="4733475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cs typeface="Times New Roman" pitchFamily="18" charset="0"/>
              </a:rPr>
              <a:t>class </a:t>
            </a:r>
            <a:r>
              <a:rPr lang="en-US" sz="2000" i="1" dirty="0" err="1">
                <a:cs typeface="Times New Roman" pitchFamily="18" charset="0"/>
              </a:rPr>
              <a:t>AddPlans</a:t>
            </a:r>
            <a:r>
              <a:rPr lang="en-US" sz="2000" i="1" dirty="0">
                <a:cs typeface="Times New Roman" pitchFamily="18" charset="0"/>
              </a:rPr>
              <a:t> : public </a:t>
            </a:r>
            <a:r>
              <a:rPr lang="en-US" sz="2000" i="1" dirty="0" err="1">
                <a:cs typeface="Times New Roman" pitchFamily="18" charset="0"/>
              </a:rPr>
              <a:t>QDialog</a:t>
            </a:r>
            <a:r>
              <a:rPr lang="en-US" sz="2000" i="1" dirty="0">
                <a:cs typeface="Times New Roman" pitchFamily="18" charset="0"/>
              </a:rPr>
              <a:t> { Q_OBJECT </a:t>
            </a:r>
            <a:br>
              <a:rPr lang="en-US" sz="2000" i="1" dirty="0">
                <a:cs typeface="Times New Roman" pitchFamily="18" charset="0"/>
              </a:rPr>
            </a:br>
            <a:r>
              <a:rPr lang="en-US" sz="2000" i="1" dirty="0">
                <a:cs typeface="Times New Roman" pitchFamily="18" charset="0"/>
              </a:rPr>
              <a:t>public:</a:t>
            </a:r>
            <a:endParaRPr lang="uk-UA" sz="2000" i="1" dirty="0">
              <a:cs typeface="Times New Roman" pitchFamily="18" charset="0"/>
            </a:endParaRPr>
          </a:p>
          <a:p>
            <a:r>
              <a:rPr lang="en-US" sz="2000" i="1" dirty="0">
                <a:cs typeface="Times New Roman" pitchFamily="18" charset="0"/>
              </a:rPr>
              <a:t>explicit </a:t>
            </a:r>
            <a:r>
              <a:rPr lang="en-US" sz="2000" i="1" dirty="0" err="1">
                <a:cs typeface="Times New Roman" pitchFamily="18" charset="0"/>
              </a:rPr>
              <a:t>AddPlans</a:t>
            </a:r>
            <a:r>
              <a:rPr lang="en-US" sz="2000" i="1" dirty="0">
                <a:cs typeface="Times New Roman" pitchFamily="18" charset="0"/>
              </a:rPr>
              <a:t>(</a:t>
            </a:r>
            <a:r>
              <a:rPr lang="en-US" sz="2000" i="1" dirty="0" err="1">
                <a:cs typeface="Times New Roman" pitchFamily="18" charset="0"/>
              </a:rPr>
              <a:t>QWidget</a:t>
            </a:r>
            <a:r>
              <a:rPr lang="en-US" sz="2000" i="1" dirty="0">
                <a:cs typeface="Times New Roman" pitchFamily="18" charset="0"/>
              </a:rPr>
              <a:t> *parent = 0); </a:t>
            </a:r>
            <a:endParaRPr lang="uk-UA" sz="2000" i="1" dirty="0">
              <a:cs typeface="Times New Roman" pitchFamily="18" charset="0"/>
            </a:endParaRPr>
          </a:p>
          <a:p>
            <a:r>
              <a:rPr lang="en-US" sz="2000" i="1" dirty="0">
                <a:cs typeface="Times New Roman" pitchFamily="18" charset="0"/>
              </a:rPr>
              <a:t>~</a:t>
            </a:r>
            <a:r>
              <a:rPr lang="en-US" sz="2000" i="1" dirty="0" err="1">
                <a:cs typeface="Times New Roman" pitchFamily="18" charset="0"/>
              </a:rPr>
              <a:t>AddPlans</a:t>
            </a:r>
            <a:r>
              <a:rPr lang="en-US" sz="2000" i="1" dirty="0">
                <a:cs typeface="Times New Roman" pitchFamily="18" charset="0"/>
              </a:rPr>
              <a:t>(); </a:t>
            </a:r>
            <a:br>
              <a:rPr lang="en-US" sz="2000" i="1" dirty="0">
                <a:cs typeface="Times New Roman" pitchFamily="18" charset="0"/>
              </a:rPr>
            </a:br>
            <a:r>
              <a:rPr lang="en-US" sz="2000" i="1" dirty="0">
                <a:cs typeface="Times New Roman" pitchFamily="18" charset="0"/>
              </a:rPr>
              <a:t/>
            </a:r>
            <a:br>
              <a:rPr lang="en-US" sz="2000" i="1" dirty="0">
                <a:cs typeface="Times New Roman" pitchFamily="18" charset="0"/>
              </a:rPr>
            </a:br>
            <a:r>
              <a:rPr lang="en-US" sz="2000" i="1" dirty="0">
                <a:cs typeface="Times New Roman" pitchFamily="18" charset="0"/>
              </a:rPr>
              <a:t>private slots: </a:t>
            </a:r>
            <a:endParaRPr lang="uk-UA" sz="2000" i="1" dirty="0">
              <a:cs typeface="Times New Roman" pitchFamily="18" charset="0"/>
            </a:endParaRPr>
          </a:p>
          <a:p>
            <a:r>
              <a:rPr lang="en-US" sz="2000" i="1" dirty="0">
                <a:cs typeface="Times New Roman" pitchFamily="18" charset="0"/>
              </a:rPr>
              <a:t>void </a:t>
            </a:r>
            <a:r>
              <a:rPr lang="en-US" sz="2000" i="1" dirty="0" err="1">
                <a:cs typeface="Times New Roman" pitchFamily="18" charset="0"/>
              </a:rPr>
              <a:t>on_pushButton_clicked</a:t>
            </a:r>
            <a:r>
              <a:rPr lang="en-US" sz="2000" i="1" dirty="0">
                <a:cs typeface="Times New Roman" pitchFamily="18" charset="0"/>
              </a:rPr>
              <a:t>(); </a:t>
            </a:r>
            <a:br>
              <a:rPr lang="en-US" sz="2000" i="1" dirty="0">
                <a:cs typeface="Times New Roman" pitchFamily="18" charset="0"/>
              </a:rPr>
            </a:br>
            <a:r>
              <a:rPr lang="en-US" sz="2000" i="1" dirty="0">
                <a:cs typeface="Times New Roman" pitchFamily="18" charset="0"/>
              </a:rPr>
              <a:t>void on_pushButton_2_clicked(); </a:t>
            </a:r>
            <a:br>
              <a:rPr lang="en-US" sz="2000" i="1" dirty="0">
                <a:cs typeface="Times New Roman" pitchFamily="18" charset="0"/>
              </a:rPr>
            </a:br>
            <a:r>
              <a:rPr lang="en-US" sz="2000" i="1" dirty="0">
                <a:cs typeface="Times New Roman" pitchFamily="18" charset="0"/>
              </a:rPr>
              <a:t>private: </a:t>
            </a:r>
            <a:endParaRPr lang="uk-UA" sz="2000" i="1" dirty="0">
              <a:cs typeface="Times New Roman" pitchFamily="18" charset="0"/>
            </a:endParaRPr>
          </a:p>
          <a:p>
            <a:r>
              <a:rPr lang="en-US" sz="2000" i="1" dirty="0" err="1">
                <a:cs typeface="Times New Roman" pitchFamily="18" charset="0"/>
              </a:rPr>
              <a:t>Ui</a:t>
            </a:r>
            <a:r>
              <a:rPr lang="en-US" sz="2000" i="1" dirty="0">
                <a:cs typeface="Times New Roman" pitchFamily="18" charset="0"/>
              </a:rPr>
              <a:t>::</a:t>
            </a:r>
            <a:r>
              <a:rPr lang="en-US" sz="2000" i="1" dirty="0" err="1">
                <a:cs typeface="Times New Roman" pitchFamily="18" charset="0"/>
              </a:rPr>
              <a:t>AddPlans</a:t>
            </a:r>
            <a:r>
              <a:rPr lang="en-US" sz="2000" i="1" dirty="0">
                <a:cs typeface="Times New Roman" pitchFamily="18" charset="0"/>
              </a:rPr>
              <a:t> *</a:t>
            </a:r>
            <a:r>
              <a:rPr lang="en-US" sz="2000" i="1" dirty="0" err="1">
                <a:cs typeface="Times New Roman" pitchFamily="18" charset="0"/>
              </a:rPr>
              <a:t>ui</a:t>
            </a:r>
            <a:r>
              <a:rPr lang="en-US" sz="2000" i="1" dirty="0">
                <a:cs typeface="Times New Roman" pitchFamily="18" charset="0"/>
              </a:rPr>
              <a:t>; </a:t>
            </a:r>
            <a:endParaRPr lang="uk-UA" sz="2000" i="1" dirty="0">
              <a:cs typeface="Times New Roman" pitchFamily="18" charset="0"/>
            </a:endParaRPr>
          </a:p>
          <a:p>
            <a:r>
              <a:rPr lang="en-US" sz="2000" i="1" dirty="0" err="1">
                <a:cs typeface="Times New Roman" pitchFamily="18" charset="0"/>
              </a:rPr>
              <a:t>QSqlDatabase</a:t>
            </a:r>
            <a:r>
              <a:rPr lang="en-US" sz="2000" i="1" dirty="0">
                <a:cs typeface="Times New Roman" pitchFamily="18" charset="0"/>
              </a:rPr>
              <a:t> db; </a:t>
            </a:r>
            <a:endParaRPr lang="uk-UA" sz="2000" i="1" dirty="0">
              <a:cs typeface="Times New Roman" pitchFamily="18" charset="0"/>
            </a:endParaRPr>
          </a:p>
          <a:p>
            <a:r>
              <a:rPr lang="en-US" sz="2000" i="1" dirty="0" err="1">
                <a:cs typeface="Times New Roman" pitchFamily="18" charset="0"/>
              </a:rPr>
              <a:t>QSqlTableModel</a:t>
            </a:r>
            <a:r>
              <a:rPr lang="en-US" sz="2000" i="1" dirty="0">
                <a:cs typeface="Times New Roman" pitchFamily="18" charset="0"/>
              </a:rPr>
              <a:t> *model; };</a:t>
            </a:r>
            <a:endParaRPr lang="ru-RU" sz="2000" i="1" dirty="0">
              <a:cs typeface="Times New Roman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318766" y="1556792"/>
            <a:ext cx="68000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400" dirty="0"/>
              <a:t>Клас </a:t>
            </a:r>
            <a:r>
              <a:rPr lang="en-US" sz="2400" dirty="0" err="1"/>
              <a:t>AddPlans</a:t>
            </a:r>
            <a:r>
              <a:rPr lang="en-US" sz="2400" dirty="0"/>
              <a:t> </a:t>
            </a:r>
            <a:r>
              <a:rPr lang="uk-UA" sz="2400" dirty="0"/>
              <a:t>реалізує додавання планів заходів.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3547007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294327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4800" dirty="0">
                <a:latin typeface="+mj-lt"/>
                <a:cs typeface="Times New Roman" pitchFamily="18" charset="0"/>
              </a:rPr>
              <a:t>Клас </a:t>
            </a:r>
            <a:r>
              <a:rPr lang="en-US" sz="4800" dirty="0" err="1">
                <a:latin typeface="+mj-lt"/>
                <a:cs typeface="Times New Roman" pitchFamily="18" charset="0"/>
              </a:rPr>
              <a:t>ChangeWindow</a:t>
            </a:r>
            <a:endParaRPr lang="ru-RU" sz="4800" dirty="0">
              <a:latin typeface="+mj-lt"/>
              <a:cs typeface="Times New Roman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351585" y="1988841"/>
            <a:ext cx="6864315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cs typeface="Times New Roman" pitchFamily="18" charset="0"/>
              </a:rPr>
              <a:t>class </a:t>
            </a:r>
            <a:r>
              <a:rPr lang="en-US" sz="2000" i="1" dirty="0" err="1">
                <a:cs typeface="Times New Roman" pitchFamily="18" charset="0"/>
              </a:rPr>
              <a:t>changeWindow</a:t>
            </a:r>
            <a:r>
              <a:rPr lang="en-US" sz="2000" i="1" dirty="0">
                <a:cs typeface="Times New Roman" pitchFamily="18" charset="0"/>
              </a:rPr>
              <a:t> : public </a:t>
            </a:r>
            <a:r>
              <a:rPr lang="en-US" sz="2000" i="1" dirty="0" err="1">
                <a:cs typeface="Times New Roman" pitchFamily="18" charset="0"/>
              </a:rPr>
              <a:t>QDialog</a:t>
            </a:r>
            <a:r>
              <a:rPr lang="en-US" sz="2000" i="1" dirty="0">
                <a:cs typeface="Times New Roman" pitchFamily="18" charset="0"/>
              </a:rPr>
              <a:t> </a:t>
            </a:r>
            <a:endParaRPr lang="uk-UA" sz="2000" i="1" dirty="0">
              <a:cs typeface="Times New Roman" pitchFamily="18" charset="0"/>
            </a:endParaRPr>
          </a:p>
          <a:p>
            <a:r>
              <a:rPr lang="en-US" sz="2000" i="1" dirty="0">
                <a:cs typeface="Times New Roman" pitchFamily="18" charset="0"/>
              </a:rPr>
              <a:t>{ Q_OBJECT </a:t>
            </a:r>
            <a:br>
              <a:rPr lang="en-US" sz="2000" i="1" dirty="0">
                <a:cs typeface="Times New Roman" pitchFamily="18" charset="0"/>
              </a:rPr>
            </a:br>
            <a:r>
              <a:rPr lang="en-US" sz="2000" i="1" dirty="0">
                <a:cs typeface="Times New Roman" pitchFamily="18" charset="0"/>
              </a:rPr>
              <a:t>public: </a:t>
            </a:r>
            <a:endParaRPr lang="uk-UA" sz="2000" i="1" dirty="0">
              <a:cs typeface="Times New Roman" pitchFamily="18" charset="0"/>
            </a:endParaRPr>
          </a:p>
          <a:p>
            <a:r>
              <a:rPr lang="en-US" sz="2000" i="1" dirty="0">
                <a:cs typeface="Times New Roman" pitchFamily="18" charset="0"/>
              </a:rPr>
              <a:t>explicit </a:t>
            </a:r>
            <a:r>
              <a:rPr lang="en-US" sz="2000" i="1" dirty="0" err="1">
                <a:cs typeface="Times New Roman" pitchFamily="18" charset="0"/>
              </a:rPr>
              <a:t>changeWindow</a:t>
            </a:r>
            <a:r>
              <a:rPr lang="en-US" sz="2000" i="1" dirty="0">
                <a:cs typeface="Times New Roman" pitchFamily="18" charset="0"/>
              </a:rPr>
              <a:t>(</a:t>
            </a:r>
            <a:r>
              <a:rPr lang="en-US" sz="2000" i="1" dirty="0" err="1">
                <a:cs typeface="Times New Roman" pitchFamily="18" charset="0"/>
              </a:rPr>
              <a:t>QWidget</a:t>
            </a:r>
            <a:r>
              <a:rPr lang="en-US" sz="2000" i="1" dirty="0">
                <a:cs typeface="Times New Roman" pitchFamily="18" charset="0"/>
              </a:rPr>
              <a:t> *parent = 0); </a:t>
            </a:r>
            <a:endParaRPr lang="uk-UA" sz="2000" i="1" dirty="0">
              <a:cs typeface="Times New Roman" pitchFamily="18" charset="0"/>
            </a:endParaRPr>
          </a:p>
          <a:p>
            <a:r>
              <a:rPr lang="en-US" sz="2000" i="1" dirty="0">
                <a:cs typeface="Times New Roman" pitchFamily="18" charset="0"/>
              </a:rPr>
              <a:t>~</a:t>
            </a:r>
            <a:r>
              <a:rPr lang="en-US" sz="2000" i="1" dirty="0" err="1">
                <a:cs typeface="Times New Roman" pitchFamily="18" charset="0"/>
              </a:rPr>
              <a:t>changeWindow</a:t>
            </a:r>
            <a:r>
              <a:rPr lang="en-US" sz="2000" i="1" dirty="0">
                <a:cs typeface="Times New Roman" pitchFamily="18" charset="0"/>
              </a:rPr>
              <a:t>(); </a:t>
            </a:r>
            <a:br>
              <a:rPr lang="en-US" sz="2000" i="1" dirty="0">
                <a:cs typeface="Times New Roman" pitchFamily="18" charset="0"/>
              </a:rPr>
            </a:br>
            <a:r>
              <a:rPr lang="en-US" sz="2000" i="1" dirty="0">
                <a:cs typeface="Times New Roman" pitchFamily="18" charset="0"/>
              </a:rPr>
              <a:t>private slots: </a:t>
            </a:r>
            <a:endParaRPr lang="uk-UA" sz="2000" i="1" dirty="0">
              <a:cs typeface="Times New Roman" pitchFamily="18" charset="0"/>
            </a:endParaRPr>
          </a:p>
          <a:p>
            <a:r>
              <a:rPr lang="en-US" sz="2000" i="1" dirty="0">
                <a:cs typeface="Times New Roman" pitchFamily="18" charset="0"/>
              </a:rPr>
              <a:t>void </a:t>
            </a:r>
            <a:r>
              <a:rPr lang="en-US" sz="2000" i="1" dirty="0" err="1">
                <a:cs typeface="Times New Roman" pitchFamily="18" charset="0"/>
              </a:rPr>
              <a:t>on_comboBox_currentTextChanged</a:t>
            </a:r>
            <a:r>
              <a:rPr lang="en-US" sz="2000" i="1" dirty="0">
                <a:cs typeface="Times New Roman" pitchFamily="18" charset="0"/>
              </a:rPr>
              <a:t>(const </a:t>
            </a:r>
            <a:r>
              <a:rPr lang="en-US" sz="2000" i="1" dirty="0" err="1">
                <a:cs typeface="Times New Roman" pitchFamily="18" charset="0"/>
              </a:rPr>
              <a:t>QString</a:t>
            </a:r>
            <a:r>
              <a:rPr lang="en-US" sz="2000" i="1" dirty="0">
                <a:cs typeface="Times New Roman" pitchFamily="18" charset="0"/>
              </a:rPr>
              <a:t> &amp;arg1); </a:t>
            </a:r>
            <a:br>
              <a:rPr lang="en-US" sz="2000" i="1" dirty="0">
                <a:cs typeface="Times New Roman" pitchFamily="18" charset="0"/>
              </a:rPr>
            </a:br>
            <a:r>
              <a:rPr lang="en-US" sz="2000" i="1" dirty="0">
                <a:cs typeface="Times New Roman" pitchFamily="18" charset="0"/>
              </a:rPr>
              <a:t>void </a:t>
            </a:r>
            <a:r>
              <a:rPr lang="en-US" sz="2000" i="1" dirty="0" err="1">
                <a:cs typeface="Times New Roman" pitchFamily="18" charset="0"/>
              </a:rPr>
              <a:t>on_pushButton_clicked</a:t>
            </a:r>
            <a:r>
              <a:rPr lang="en-US" sz="2000" i="1" dirty="0">
                <a:cs typeface="Times New Roman" pitchFamily="18" charset="0"/>
              </a:rPr>
              <a:t>(); </a:t>
            </a:r>
            <a:br>
              <a:rPr lang="en-US" sz="2000" i="1" dirty="0">
                <a:cs typeface="Times New Roman" pitchFamily="18" charset="0"/>
              </a:rPr>
            </a:br>
            <a:r>
              <a:rPr lang="en-US" sz="2000" i="1" dirty="0">
                <a:cs typeface="Times New Roman" pitchFamily="18" charset="0"/>
              </a:rPr>
              <a:t>void on_pushButton_2_clicked(); </a:t>
            </a:r>
            <a:br>
              <a:rPr lang="en-US" sz="2000" i="1" dirty="0">
                <a:cs typeface="Times New Roman" pitchFamily="18" charset="0"/>
              </a:rPr>
            </a:br>
            <a:r>
              <a:rPr lang="en-US" sz="2000" i="1" dirty="0">
                <a:cs typeface="Times New Roman" pitchFamily="18" charset="0"/>
              </a:rPr>
              <a:t>private: </a:t>
            </a:r>
            <a:endParaRPr lang="uk-UA" sz="2000" i="1" dirty="0">
              <a:cs typeface="Times New Roman" pitchFamily="18" charset="0"/>
            </a:endParaRPr>
          </a:p>
          <a:p>
            <a:r>
              <a:rPr lang="en-US" sz="2000" i="1" dirty="0" err="1">
                <a:cs typeface="Times New Roman" pitchFamily="18" charset="0"/>
              </a:rPr>
              <a:t>Ui</a:t>
            </a:r>
            <a:r>
              <a:rPr lang="en-US" sz="2000" i="1" dirty="0">
                <a:cs typeface="Times New Roman" pitchFamily="18" charset="0"/>
              </a:rPr>
              <a:t>::</a:t>
            </a:r>
            <a:r>
              <a:rPr lang="en-US" sz="2000" i="1" dirty="0" err="1">
                <a:cs typeface="Times New Roman" pitchFamily="18" charset="0"/>
              </a:rPr>
              <a:t>changeWindow</a:t>
            </a:r>
            <a:r>
              <a:rPr lang="en-US" sz="2000" i="1" dirty="0">
                <a:cs typeface="Times New Roman" pitchFamily="18" charset="0"/>
              </a:rPr>
              <a:t> *</a:t>
            </a:r>
            <a:r>
              <a:rPr lang="en-US" sz="2000" i="1" dirty="0" err="1">
                <a:cs typeface="Times New Roman" pitchFamily="18" charset="0"/>
              </a:rPr>
              <a:t>ui</a:t>
            </a:r>
            <a:r>
              <a:rPr lang="en-US" sz="2000" i="1" dirty="0">
                <a:cs typeface="Times New Roman" pitchFamily="18" charset="0"/>
              </a:rPr>
              <a:t>; </a:t>
            </a:r>
            <a:endParaRPr lang="uk-UA" sz="2000" i="1" dirty="0">
              <a:cs typeface="Times New Roman" pitchFamily="18" charset="0"/>
            </a:endParaRPr>
          </a:p>
          <a:p>
            <a:r>
              <a:rPr lang="en-US" sz="2000" i="1" dirty="0" err="1">
                <a:cs typeface="Times New Roman" pitchFamily="18" charset="0"/>
              </a:rPr>
              <a:t>QSqlDatabase</a:t>
            </a:r>
            <a:r>
              <a:rPr lang="en-US" sz="2000" i="1" dirty="0">
                <a:cs typeface="Times New Roman" pitchFamily="18" charset="0"/>
              </a:rPr>
              <a:t> db; </a:t>
            </a:r>
            <a:endParaRPr lang="uk-UA" sz="2000" i="1" dirty="0">
              <a:cs typeface="Times New Roman" pitchFamily="18" charset="0"/>
            </a:endParaRPr>
          </a:p>
          <a:p>
            <a:r>
              <a:rPr lang="en-US" sz="2000" i="1" dirty="0" err="1">
                <a:cs typeface="Times New Roman" pitchFamily="18" charset="0"/>
              </a:rPr>
              <a:t>QSqlTableModel</a:t>
            </a:r>
            <a:r>
              <a:rPr lang="en-US" sz="2000" i="1" dirty="0">
                <a:cs typeface="Times New Roman" pitchFamily="18" charset="0"/>
              </a:rPr>
              <a:t> *model; </a:t>
            </a:r>
            <a:endParaRPr lang="uk-UA" sz="2000" i="1" dirty="0">
              <a:cs typeface="Times New Roman" pitchFamily="18" charset="0"/>
            </a:endParaRPr>
          </a:p>
          <a:p>
            <a:r>
              <a:rPr lang="en-US" sz="2000" i="1" dirty="0" err="1">
                <a:cs typeface="Times New Roman" pitchFamily="18" charset="0"/>
              </a:rPr>
              <a:t>QSqlTableModel</a:t>
            </a:r>
            <a:r>
              <a:rPr lang="en-US" sz="2000" i="1" dirty="0">
                <a:cs typeface="Times New Roman" pitchFamily="18" charset="0"/>
              </a:rPr>
              <a:t> *plans; };</a:t>
            </a:r>
            <a:endParaRPr lang="ru-RU" sz="2000" i="1" dirty="0">
              <a:cs typeface="Times New Roman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279577" y="1556792"/>
            <a:ext cx="82240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400" dirty="0">
                <a:cs typeface="Times New Roman" pitchFamily="18" charset="0"/>
              </a:rPr>
              <a:t>Клас </a:t>
            </a:r>
            <a:r>
              <a:rPr lang="en-US" sz="2400" dirty="0" err="1">
                <a:cs typeface="Times New Roman" pitchFamily="18" charset="0"/>
              </a:rPr>
              <a:t>ChangeWindow</a:t>
            </a:r>
            <a:r>
              <a:rPr lang="en-US" sz="2400" dirty="0">
                <a:cs typeface="Times New Roman" pitchFamily="18" charset="0"/>
              </a:rPr>
              <a:t> </a:t>
            </a:r>
            <a:r>
              <a:rPr lang="uk-UA" sz="2400" dirty="0">
                <a:cs typeface="Times New Roman" pitchFamily="18" charset="0"/>
              </a:rPr>
              <a:t>реалізує </a:t>
            </a:r>
            <a:r>
              <a:rPr lang="ru-RU" sz="2400" dirty="0" err="1">
                <a:cs typeface="Times New Roman" pitchFamily="18" charset="0"/>
              </a:rPr>
              <a:t>редагування</a:t>
            </a:r>
            <a:r>
              <a:rPr lang="ru-RU" sz="2400" dirty="0">
                <a:cs typeface="Times New Roman" pitchFamily="18" charset="0"/>
              </a:rPr>
              <a:t> </a:t>
            </a:r>
            <a:r>
              <a:rPr lang="ru-RU" sz="2400" dirty="0" err="1">
                <a:cs typeface="Times New Roman" pitchFamily="18" charset="0"/>
              </a:rPr>
              <a:t>існуючих</a:t>
            </a:r>
            <a:r>
              <a:rPr lang="ru-RU" sz="2400" dirty="0">
                <a:cs typeface="Times New Roman" pitchFamily="18" charset="0"/>
              </a:rPr>
              <a:t> </a:t>
            </a:r>
            <a:r>
              <a:rPr lang="ru-RU" sz="2400" dirty="0" err="1">
                <a:cs typeface="Times New Roman" pitchFamily="18" charset="0"/>
              </a:rPr>
              <a:t>заходів</a:t>
            </a:r>
            <a:r>
              <a:rPr lang="ru-RU" sz="2400" dirty="0">
                <a:cs typeface="Times New Roman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36489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294327"/>
            <a:ext cx="12191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4800" dirty="0">
                <a:latin typeface="+mj-lt"/>
                <a:cs typeface="Times New Roman" pitchFamily="18" charset="0"/>
              </a:rPr>
              <a:t>Клас </a:t>
            </a:r>
            <a:r>
              <a:rPr lang="en-US" sz="4800" dirty="0" err="1">
                <a:latin typeface="+mj-lt"/>
                <a:cs typeface="Times New Roman" pitchFamily="18" charset="0"/>
              </a:rPr>
              <a:t>ChangePlans</a:t>
            </a:r>
            <a:endParaRPr lang="ru-RU" sz="4800" dirty="0">
              <a:latin typeface="+mj-lt"/>
              <a:cs typeface="Times New Roman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351585" y="1988841"/>
            <a:ext cx="6864315" cy="47089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cs typeface="Times New Roman" pitchFamily="18" charset="0"/>
              </a:rPr>
              <a:t>class </a:t>
            </a:r>
            <a:r>
              <a:rPr lang="en-US" sz="2000" i="1" dirty="0" err="1">
                <a:cs typeface="Times New Roman" pitchFamily="18" charset="0"/>
              </a:rPr>
              <a:t>ChangePlans</a:t>
            </a:r>
            <a:r>
              <a:rPr lang="en-US" sz="2000" i="1" dirty="0">
                <a:cs typeface="Times New Roman" pitchFamily="18" charset="0"/>
              </a:rPr>
              <a:t> : public </a:t>
            </a:r>
            <a:r>
              <a:rPr lang="en-US" sz="2000" i="1" dirty="0" err="1">
                <a:cs typeface="Times New Roman" pitchFamily="18" charset="0"/>
              </a:rPr>
              <a:t>QDialog</a:t>
            </a:r>
            <a:r>
              <a:rPr lang="en-US" sz="2000" i="1" dirty="0">
                <a:cs typeface="Times New Roman" pitchFamily="18" charset="0"/>
              </a:rPr>
              <a:t> </a:t>
            </a:r>
            <a:endParaRPr lang="uk-UA" sz="2000" i="1" dirty="0">
              <a:cs typeface="Times New Roman" pitchFamily="18" charset="0"/>
            </a:endParaRPr>
          </a:p>
          <a:p>
            <a:r>
              <a:rPr lang="en-US" sz="2000" i="1" dirty="0">
                <a:cs typeface="Times New Roman" pitchFamily="18" charset="0"/>
              </a:rPr>
              <a:t>{ Q_OBJECT </a:t>
            </a:r>
            <a:br>
              <a:rPr lang="en-US" sz="2000" i="1" dirty="0">
                <a:cs typeface="Times New Roman" pitchFamily="18" charset="0"/>
              </a:rPr>
            </a:br>
            <a:r>
              <a:rPr lang="en-US" sz="2000" i="1" dirty="0">
                <a:cs typeface="Times New Roman" pitchFamily="18" charset="0"/>
              </a:rPr>
              <a:t>public: </a:t>
            </a:r>
            <a:endParaRPr lang="uk-UA" sz="2000" i="1" dirty="0">
              <a:cs typeface="Times New Roman" pitchFamily="18" charset="0"/>
            </a:endParaRPr>
          </a:p>
          <a:p>
            <a:r>
              <a:rPr lang="en-US" sz="2000" i="1" dirty="0">
                <a:cs typeface="Times New Roman" pitchFamily="18" charset="0"/>
              </a:rPr>
              <a:t>explicit </a:t>
            </a:r>
            <a:r>
              <a:rPr lang="en-US" sz="2000" i="1" dirty="0" err="1">
                <a:cs typeface="Times New Roman" pitchFamily="18" charset="0"/>
              </a:rPr>
              <a:t>ChangePlans</a:t>
            </a:r>
            <a:r>
              <a:rPr lang="en-US" sz="2000" i="1" dirty="0">
                <a:cs typeface="Times New Roman" pitchFamily="18" charset="0"/>
              </a:rPr>
              <a:t>(</a:t>
            </a:r>
            <a:r>
              <a:rPr lang="en-US" sz="2000" i="1" dirty="0" err="1">
                <a:cs typeface="Times New Roman" pitchFamily="18" charset="0"/>
              </a:rPr>
              <a:t>QWidget</a:t>
            </a:r>
            <a:r>
              <a:rPr lang="en-US" sz="2000" i="1" dirty="0">
                <a:cs typeface="Times New Roman" pitchFamily="18" charset="0"/>
              </a:rPr>
              <a:t> *parent = 0); </a:t>
            </a:r>
            <a:endParaRPr lang="uk-UA" sz="2000" i="1" dirty="0">
              <a:cs typeface="Times New Roman" pitchFamily="18" charset="0"/>
            </a:endParaRPr>
          </a:p>
          <a:p>
            <a:r>
              <a:rPr lang="en-US" sz="2000" i="1" dirty="0">
                <a:cs typeface="Times New Roman" pitchFamily="18" charset="0"/>
              </a:rPr>
              <a:t>~</a:t>
            </a:r>
            <a:r>
              <a:rPr lang="en-US" sz="2000" i="1" dirty="0" err="1">
                <a:cs typeface="Times New Roman" pitchFamily="18" charset="0"/>
              </a:rPr>
              <a:t>ChangePlans</a:t>
            </a:r>
            <a:r>
              <a:rPr lang="en-US" sz="2000" i="1" dirty="0">
                <a:cs typeface="Times New Roman" pitchFamily="18" charset="0"/>
              </a:rPr>
              <a:t>(); </a:t>
            </a:r>
            <a:br>
              <a:rPr lang="en-US" sz="2000" i="1" dirty="0">
                <a:cs typeface="Times New Roman" pitchFamily="18" charset="0"/>
              </a:rPr>
            </a:br>
            <a:r>
              <a:rPr lang="en-US" sz="2000" i="1" dirty="0">
                <a:cs typeface="Times New Roman" pitchFamily="18" charset="0"/>
              </a:rPr>
              <a:t>private slots: </a:t>
            </a:r>
            <a:endParaRPr lang="uk-UA" sz="2000" i="1" dirty="0">
              <a:cs typeface="Times New Roman" pitchFamily="18" charset="0"/>
            </a:endParaRPr>
          </a:p>
          <a:p>
            <a:r>
              <a:rPr lang="en-US" sz="2000" i="1" dirty="0">
                <a:cs typeface="Times New Roman" pitchFamily="18" charset="0"/>
              </a:rPr>
              <a:t>void </a:t>
            </a:r>
            <a:r>
              <a:rPr lang="en-US" sz="2000" i="1" dirty="0" err="1">
                <a:cs typeface="Times New Roman" pitchFamily="18" charset="0"/>
              </a:rPr>
              <a:t>on_pushButton_clicked</a:t>
            </a:r>
            <a:r>
              <a:rPr lang="en-US" sz="2000" i="1" dirty="0">
                <a:cs typeface="Times New Roman" pitchFamily="18" charset="0"/>
              </a:rPr>
              <a:t>(); </a:t>
            </a:r>
            <a:br>
              <a:rPr lang="en-US" sz="2000" i="1" dirty="0">
                <a:cs typeface="Times New Roman" pitchFamily="18" charset="0"/>
              </a:rPr>
            </a:br>
            <a:r>
              <a:rPr lang="en-US" sz="2000" i="1" dirty="0">
                <a:cs typeface="Times New Roman" pitchFamily="18" charset="0"/>
              </a:rPr>
              <a:t>void on_pushButton_2_clicked(); </a:t>
            </a:r>
            <a:br>
              <a:rPr lang="en-US" sz="2000" i="1" dirty="0">
                <a:cs typeface="Times New Roman" pitchFamily="18" charset="0"/>
              </a:rPr>
            </a:br>
            <a:r>
              <a:rPr lang="en-US" sz="2000" i="1" dirty="0">
                <a:cs typeface="Times New Roman" pitchFamily="18" charset="0"/>
              </a:rPr>
              <a:t>void </a:t>
            </a:r>
            <a:r>
              <a:rPr lang="en-US" sz="2000" i="1" dirty="0" err="1">
                <a:cs typeface="Times New Roman" pitchFamily="18" charset="0"/>
              </a:rPr>
              <a:t>on_comboBox_currentTextChanged</a:t>
            </a:r>
            <a:r>
              <a:rPr lang="en-US" sz="2000" i="1" dirty="0">
                <a:cs typeface="Times New Roman" pitchFamily="18" charset="0"/>
              </a:rPr>
              <a:t>(const </a:t>
            </a:r>
            <a:r>
              <a:rPr lang="en-US" sz="2000" i="1" dirty="0" err="1">
                <a:cs typeface="Times New Roman" pitchFamily="18" charset="0"/>
              </a:rPr>
              <a:t>QString</a:t>
            </a:r>
            <a:r>
              <a:rPr lang="en-US" sz="2000" i="1" dirty="0">
                <a:cs typeface="Times New Roman" pitchFamily="18" charset="0"/>
              </a:rPr>
              <a:t> &amp;arg1); </a:t>
            </a:r>
            <a:br>
              <a:rPr lang="en-US" sz="2000" i="1" dirty="0">
                <a:cs typeface="Times New Roman" pitchFamily="18" charset="0"/>
              </a:rPr>
            </a:br>
            <a:r>
              <a:rPr lang="en-US" sz="2000" i="1" dirty="0">
                <a:cs typeface="Times New Roman" pitchFamily="18" charset="0"/>
              </a:rPr>
              <a:t>void </a:t>
            </a:r>
            <a:r>
              <a:rPr lang="en-US" sz="2000" i="1" dirty="0" err="1">
                <a:cs typeface="Times New Roman" pitchFamily="18" charset="0"/>
              </a:rPr>
              <a:t>updateComboBox</a:t>
            </a:r>
            <a:r>
              <a:rPr lang="en-US" sz="2000" i="1" dirty="0">
                <a:cs typeface="Times New Roman" pitchFamily="18" charset="0"/>
              </a:rPr>
              <a:t>(); </a:t>
            </a:r>
            <a:br>
              <a:rPr lang="en-US" sz="2000" i="1" dirty="0">
                <a:cs typeface="Times New Roman" pitchFamily="18" charset="0"/>
              </a:rPr>
            </a:br>
            <a:r>
              <a:rPr lang="en-US" sz="2000" i="1" dirty="0">
                <a:cs typeface="Times New Roman" pitchFamily="18" charset="0"/>
              </a:rPr>
              <a:t>private: </a:t>
            </a:r>
            <a:endParaRPr lang="uk-UA" sz="2000" i="1" dirty="0">
              <a:cs typeface="Times New Roman" pitchFamily="18" charset="0"/>
            </a:endParaRPr>
          </a:p>
          <a:p>
            <a:r>
              <a:rPr lang="en-US" sz="2000" i="1" dirty="0" err="1">
                <a:cs typeface="Times New Roman" pitchFamily="18" charset="0"/>
              </a:rPr>
              <a:t>Ui</a:t>
            </a:r>
            <a:r>
              <a:rPr lang="en-US" sz="2000" i="1" dirty="0">
                <a:cs typeface="Times New Roman" pitchFamily="18" charset="0"/>
              </a:rPr>
              <a:t>::</a:t>
            </a:r>
            <a:r>
              <a:rPr lang="en-US" sz="2000" i="1" dirty="0" err="1">
                <a:cs typeface="Times New Roman" pitchFamily="18" charset="0"/>
              </a:rPr>
              <a:t>ChangePlans</a:t>
            </a:r>
            <a:r>
              <a:rPr lang="en-US" sz="2000" i="1" dirty="0">
                <a:cs typeface="Times New Roman" pitchFamily="18" charset="0"/>
              </a:rPr>
              <a:t> *</a:t>
            </a:r>
            <a:r>
              <a:rPr lang="en-US" sz="2000" i="1" dirty="0" err="1">
                <a:cs typeface="Times New Roman" pitchFamily="18" charset="0"/>
              </a:rPr>
              <a:t>ui</a:t>
            </a:r>
            <a:r>
              <a:rPr lang="en-US" sz="2000" i="1" dirty="0">
                <a:cs typeface="Times New Roman" pitchFamily="18" charset="0"/>
              </a:rPr>
              <a:t>; </a:t>
            </a:r>
            <a:endParaRPr lang="uk-UA" sz="2000" i="1" dirty="0">
              <a:cs typeface="Times New Roman" pitchFamily="18" charset="0"/>
            </a:endParaRPr>
          </a:p>
          <a:p>
            <a:r>
              <a:rPr lang="en-US" sz="2000" i="1" dirty="0" err="1">
                <a:cs typeface="Times New Roman" pitchFamily="18" charset="0"/>
              </a:rPr>
              <a:t>QSqlDatabase</a:t>
            </a:r>
            <a:r>
              <a:rPr lang="en-US" sz="2000" i="1" dirty="0">
                <a:cs typeface="Times New Roman" pitchFamily="18" charset="0"/>
              </a:rPr>
              <a:t> db; </a:t>
            </a:r>
            <a:endParaRPr lang="uk-UA" sz="2000" i="1" dirty="0">
              <a:cs typeface="Times New Roman" pitchFamily="18" charset="0"/>
            </a:endParaRPr>
          </a:p>
          <a:p>
            <a:r>
              <a:rPr lang="en-US" sz="2000" i="1" dirty="0" err="1">
                <a:cs typeface="Times New Roman" pitchFamily="18" charset="0"/>
              </a:rPr>
              <a:t>QSqlTableModel</a:t>
            </a:r>
            <a:r>
              <a:rPr lang="en-US" sz="2000" i="1" dirty="0">
                <a:cs typeface="Times New Roman" pitchFamily="18" charset="0"/>
              </a:rPr>
              <a:t> *model; </a:t>
            </a:r>
            <a:endParaRPr lang="uk-UA" sz="2000" i="1" dirty="0">
              <a:cs typeface="Times New Roman" pitchFamily="18" charset="0"/>
            </a:endParaRPr>
          </a:p>
          <a:p>
            <a:r>
              <a:rPr lang="en-US" sz="2000" i="1" dirty="0" err="1">
                <a:cs typeface="Times New Roman" pitchFamily="18" charset="0"/>
              </a:rPr>
              <a:t>QSqlTableModel</a:t>
            </a:r>
            <a:r>
              <a:rPr lang="en-US" sz="2000" i="1" dirty="0">
                <a:cs typeface="Times New Roman" pitchFamily="18" charset="0"/>
              </a:rPr>
              <a:t> *plans; };</a:t>
            </a:r>
            <a:endParaRPr lang="ru-RU" sz="2000" i="1" dirty="0">
              <a:cs typeface="Times New Roman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279577" y="1556792"/>
            <a:ext cx="87770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400" dirty="0">
                <a:cs typeface="Times New Roman" pitchFamily="18" charset="0"/>
              </a:rPr>
              <a:t>Клас </a:t>
            </a:r>
            <a:r>
              <a:rPr lang="en-US" sz="2400" dirty="0" err="1">
                <a:cs typeface="Times New Roman" pitchFamily="18" charset="0"/>
              </a:rPr>
              <a:t>ChangePlans</a:t>
            </a:r>
            <a:r>
              <a:rPr lang="en-US" sz="2400" dirty="0">
                <a:cs typeface="Times New Roman" pitchFamily="18" charset="0"/>
              </a:rPr>
              <a:t> </a:t>
            </a:r>
            <a:r>
              <a:rPr lang="uk-UA" sz="2400" dirty="0">
                <a:cs typeface="Times New Roman" pitchFamily="18" charset="0"/>
              </a:rPr>
              <a:t>реалізує </a:t>
            </a:r>
            <a:r>
              <a:rPr lang="ru-RU" sz="2400" dirty="0" err="1">
                <a:cs typeface="Times New Roman" pitchFamily="18" charset="0"/>
              </a:rPr>
              <a:t>редагування</a:t>
            </a:r>
            <a:r>
              <a:rPr lang="ru-RU" sz="2400" dirty="0">
                <a:cs typeface="Times New Roman" pitchFamily="18" charset="0"/>
              </a:rPr>
              <a:t> </a:t>
            </a:r>
            <a:r>
              <a:rPr lang="ru-RU" sz="2400" dirty="0" err="1">
                <a:cs typeface="Times New Roman" pitchFamily="18" charset="0"/>
              </a:rPr>
              <a:t>планів</a:t>
            </a:r>
            <a:r>
              <a:rPr lang="ru-RU" sz="2400" dirty="0">
                <a:cs typeface="Times New Roman" pitchFamily="18" charset="0"/>
              </a:rPr>
              <a:t> </a:t>
            </a:r>
            <a:r>
              <a:rPr lang="ru-RU" sz="2400" dirty="0" err="1">
                <a:cs typeface="Times New Roman" pitchFamily="18" charset="0"/>
              </a:rPr>
              <a:t>існуючих</a:t>
            </a:r>
            <a:r>
              <a:rPr lang="ru-RU" sz="2400" dirty="0">
                <a:cs typeface="Times New Roman" pitchFamily="18" charset="0"/>
              </a:rPr>
              <a:t> </a:t>
            </a:r>
            <a:r>
              <a:rPr lang="ru-RU" sz="2400" dirty="0" err="1">
                <a:cs typeface="Times New Roman" pitchFamily="18" charset="0"/>
              </a:rPr>
              <a:t>заходів</a:t>
            </a:r>
            <a:r>
              <a:rPr lang="ru-RU" sz="2400" dirty="0">
                <a:cs typeface="Times New Roman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84917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294328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4800" dirty="0">
                <a:latin typeface="+mj-lt"/>
                <a:cs typeface="Times New Roman" pitchFamily="18" charset="0"/>
              </a:rPr>
              <a:t>Клас </a:t>
            </a:r>
            <a:r>
              <a:rPr lang="en-US" sz="4800" dirty="0" err="1">
                <a:latin typeface="+mj-lt"/>
                <a:cs typeface="Times New Roman" pitchFamily="18" charset="0"/>
              </a:rPr>
              <a:t>DeleteWindow</a:t>
            </a:r>
            <a:endParaRPr lang="ru-RU" sz="4800" dirty="0">
              <a:latin typeface="+mj-lt"/>
              <a:cs typeface="Times New Roman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351584" y="1988840"/>
            <a:ext cx="4955844" cy="4093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/>
              <a:t>class </a:t>
            </a:r>
            <a:r>
              <a:rPr lang="en-US" sz="2000" i="1" dirty="0" err="1"/>
              <a:t>DeleteWindow</a:t>
            </a:r>
            <a:r>
              <a:rPr lang="en-US" sz="2000" i="1" dirty="0"/>
              <a:t> : public </a:t>
            </a:r>
            <a:r>
              <a:rPr lang="en-US" sz="2000" i="1" dirty="0" err="1"/>
              <a:t>QDialog</a:t>
            </a:r>
            <a:r>
              <a:rPr lang="en-US" sz="2000" i="1" dirty="0"/>
              <a:t> </a:t>
            </a:r>
            <a:endParaRPr lang="uk-UA" sz="2000" i="1" dirty="0"/>
          </a:p>
          <a:p>
            <a:r>
              <a:rPr lang="en-US" sz="2000" i="1" dirty="0"/>
              <a:t>{ Q_OBJECT</a:t>
            </a:r>
            <a:endParaRPr lang="uk-UA" sz="2000" i="1" dirty="0"/>
          </a:p>
          <a:p>
            <a:r>
              <a:rPr lang="en-US" sz="2000" i="1" dirty="0"/>
              <a:t> public: </a:t>
            </a:r>
            <a:endParaRPr lang="uk-UA" sz="2000" i="1" dirty="0"/>
          </a:p>
          <a:p>
            <a:r>
              <a:rPr lang="en-US" sz="2000" i="1" dirty="0"/>
              <a:t>explicit </a:t>
            </a:r>
            <a:r>
              <a:rPr lang="en-US" sz="2000" i="1" dirty="0" err="1"/>
              <a:t>DeleteWindow</a:t>
            </a:r>
            <a:r>
              <a:rPr lang="en-US" sz="2000" i="1" dirty="0"/>
              <a:t>(</a:t>
            </a:r>
            <a:r>
              <a:rPr lang="en-US" sz="2000" i="1" dirty="0" err="1"/>
              <a:t>QWidget</a:t>
            </a:r>
            <a:r>
              <a:rPr lang="en-US" sz="2000" i="1" dirty="0"/>
              <a:t> *parent = 0); </a:t>
            </a:r>
            <a:endParaRPr lang="uk-UA" sz="2000" i="1" dirty="0"/>
          </a:p>
          <a:p>
            <a:r>
              <a:rPr lang="en-US" sz="2000" i="1" dirty="0"/>
              <a:t>~</a:t>
            </a:r>
            <a:r>
              <a:rPr lang="en-US" sz="2000" i="1" dirty="0" err="1"/>
              <a:t>DeleteWindow</a:t>
            </a:r>
            <a:r>
              <a:rPr lang="en-US" sz="2000" i="1" dirty="0"/>
              <a:t>(); </a:t>
            </a:r>
            <a:br>
              <a:rPr lang="en-US" sz="2000" i="1" dirty="0"/>
            </a:br>
            <a:r>
              <a:rPr lang="en-US" sz="2000" i="1" dirty="0"/>
              <a:t>private slots:</a:t>
            </a:r>
            <a:endParaRPr lang="uk-UA" sz="2000" i="1" dirty="0"/>
          </a:p>
          <a:p>
            <a:r>
              <a:rPr lang="en-US" sz="2000" i="1" dirty="0"/>
              <a:t>void on_pushButton_2_clicked(); </a:t>
            </a:r>
            <a:br>
              <a:rPr lang="en-US" sz="2000" i="1" dirty="0"/>
            </a:br>
            <a:r>
              <a:rPr lang="en-US" sz="2000" i="1" dirty="0"/>
              <a:t>void </a:t>
            </a:r>
            <a:r>
              <a:rPr lang="en-US" sz="2000" i="1" dirty="0" err="1"/>
              <a:t>on_pushButton_clicked</a:t>
            </a:r>
            <a:r>
              <a:rPr lang="en-US" sz="2000" i="1" dirty="0"/>
              <a:t>(); </a:t>
            </a:r>
            <a:br>
              <a:rPr lang="en-US" sz="2000" i="1" dirty="0"/>
            </a:br>
            <a:r>
              <a:rPr lang="en-US" sz="2000" i="1" dirty="0"/>
              <a:t>void </a:t>
            </a:r>
            <a:r>
              <a:rPr lang="en-US" sz="2000" i="1" dirty="0" err="1"/>
              <a:t>updateComboBox</a:t>
            </a:r>
            <a:r>
              <a:rPr lang="en-US" sz="2000" i="1" dirty="0"/>
              <a:t>(); </a:t>
            </a:r>
            <a:br>
              <a:rPr lang="en-US" sz="2000" i="1" dirty="0"/>
            </a:br>
            <a:r>
              <a:rPr lang="en-US" sz="2000" i="1" dirty="0"/>
              <a:t>private: </a:t>
            </a:r>
            <a:endParaRPr lang="uk-UA" sz="2000" i="1" dirty="0"/>
          </a:p>
          <a:p>
            <a:r>
              <a:rPr lang="en-US" sz="2000" i="1" dirty="0" err="1"/>
              <a:t>Ui</a:t>
            </a:r>
            <a:r>
              <a:rPr lang="en-US" sz="2000" i="1" dirty="0"/>
              <a:t>::</a:t>
            </a:r>
            <a:r>
              <a:rPr lang="en-US" sz="2000" i="1" dirty="0" err="1"/>
              <a:t>DeleteWindow</a:t>
            </a:r>
            <a:r>
              <a:rPr lang="en-US" sz="2000" i="1" dirty="0"/>
              <a:t> *</a:t>
            </a:r>
            <a:r>
              <a:rPr lang="en-US" sz="2000" i="1" dirty="0" err="1"/>
              <a:t>ui</a:t>
            </a:r>
            <a:r>
              <a:rPr lang="en-US" sz="2000" i="1" dirty="0"/>
              <a:t>; </a:t>
            </a:r>
            <a:endParaRPr lang="uk-UA" sz="2000" i="1" dirty="0"/>
          </a:p>
          <a:p>
            <a:r>
              <a:rPr lang="en-US" sz="2000" i="1" dirty="0" err="1"/>
              <a:t>QSqlDatabase</a:t>
            </a:r>
            <a:r>
              <a:rPr lang="en-US" sz="2000" i="1" dirty="0"/>
              <a:t> db; </a:t>
            </a:r>
            <a:endParaRPr lang="uk-UA" sz="2000" i="1" dirty="0"/>
          </a:p>
          <a:p>
            <a:r>
              <a:rPr lang="en-US" sz="2000" i="1" dirty="0" err="1"/>
              <a:t>QSqlTableModel</a:t>
            </a:r>
            <a:r>
              <a:rPr lang="en-US" sz="2000" i="1" dirty="0"/>
              <a:t> *model; };</a:t>
            </a:r>
            <a:endParaRPr lang="ru-RU" sz="2000" i="1" dirty="0">
              <a:cs typeface="Times New Roman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279576" y="1556792"/>
            <a:ext cx="79021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400" dirty="0">
                <a:cs typeface="Times New Roman" pitchFamily="18" charset="0"/>
              </a:rPr>
              <a:t>Клас </a:t>
            </a:r>
            <a:r>
              <a:rPr lang="en-US" sz="2400" dirty="0" err="1">
                <a:cs typeface="Times New Roman" pitchFamily="18" charset="0"/>
              </a:rPr>
              <a:t>DeleteWindow</a:t>
            </a:r>
            <a:r>
              <a:rPr lang="en-US" sz="2400" dirty="0">
                <a:cs typeface="Times New Roman" pitchFamily="18" charset="0"/>
              </a:rPr>
              <a:t> </a:t>
            </a:r>
            <a:r>
              <a:rPr lang="uk-UA" sz="2400" dirty="0">
                <a:cs typeface="Times New Roman" pitchFamily="18" charset="0"/>
              </a:rPr>
              <a:t>реалізує </a:t>
            </a:r>
            <a:r>
              <a:rPr lang="ru-RU" sz="2400" dirty="0" err="1">
                <a:cs typeface="Times New Roman" pitchFamily="18" charset="0"/>
              </a:rPr>
              <a:t>видалення</a:t>
            </a:r>
            <a:r>
              <a:rPr lang="ru-RU" sz="2400" dirty="0">
                <a:cs typeface="Times New Roman" pitchFamily="18" charset="0"/>
              </a:rPr>
              <a:t> </a:t>
            </a:r>
            <a:r>
              <a:rPr lang="ru-RU" sz="2400" dirty="0" err="1">
                <a:cs typeface="Times New Roman" pitchFamily="18" charset="0"/>
              </a:rPr>
              <a:t>існуючого</a:t>
            </a:r>
            <a:r>
              <a:rPr lang="ru-RU" sz="2400" dirty="0">
                <a:cs typeface="Times New Roman" pitchFamily="18" charset="0"/>
              </a:rPr>
              <a:t> заходу.</a:t>
            </a:r>
          </a:p>
        </p:txBody>
      </p:sp>
    </p:spTree>
    <p:extLst>
      <p:ext uri="{BB962C8B-B14F-4D97-AF65-F5344CB8AC3E}">
        <p14:creationId xmlns:p14="http://schemas.microsoft.com/office/powerpoint/2010/main" val="312728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294327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4800" dirty="0">
                <a:latin typeface="+mj-lt"/>
                <a:cs typeface="Times New Roman" pitchFamily="18" charset="0"/>
              </a:rPr>
              <a:t>Клас </a:t>
            </a:r>
            <a:r>
              <a:rPr lang="en-US" sz="4800" dirty="0" err="1">
                <a:latin typeface="+mj-lt"/>
                <a:cs typeface="Times New Roman" pitchFamily="18" charset="0"/>
              </a:rPr>
              <a:t>DeletePlan</a:t>
            </a:r>
            <a:endParaRPr lang="ru-RU" sz="4800" dirty="0">
              <a:latin typeface="+mj-lt"/>
              <a:cs typeface="Times New Roman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351585" y="1988841"/>
            <a:ext cx="6864315" cy="47089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cs typeface="Times New Roman" pitchFamily="18" charset="0"/>
              </a:rPr>
              <a:t>class </a:t>
            </a:r>
            <a:r>
              <a:rPr lang="en-US" sz="2000" i="1" dirty="0" err="1">
                <a:cs typeface="Times New Roman" pitchFamily="18" charset="0"/>
              </a:rPr>
              <a:t>deletePlan</a:t>
            </a:r>
            <a:r>
              <a:rPr lang="en-US" sz="2000" i="1" dirty="0">
                <a:cs typeface="Times New Roman" pitchFamily="18" charset="0"/>
              </a:rPr>
              <a:t> : public </a:t>
            </a:r>
            <a:r>
              <a:rPr lang="en-US" sz="2000" i="1" dirty="0" err="1">
                <a:cs typeface="Times New Roman" pitchFamily="18" charset="0"/>
              </a:rPr>
              <a:t>QDialog</a:t>
            </a:r>
            <a:r>
              <a:rPr lang="en-US" sz="2000" i="1" dirty="0">
                <a:cs typeface="Times New Roman" pitchFamily="18" charset="0"/>
              </a:rPr>
              <a:t> </a:t>
            </a:r>
            <a:endParaRPr lang="uk-UA" sz="2000" i="1" dirty="0">
              <a:cs typeface="Times New Roman" pitchFamily="18" charset="0"/>
            </a:endParaRPr>
          </a:p>
          <a:p>
            <a:r>
              <a:rPr lang="en-US" sz="2000" i="1" dirty="0">
                <a:cs typeface="Times New Roman" pitchFamily="18" charset="0"/>
              </a:rPr>
              <a:t>{ </a:t>
            </a:r>
            <a:endParaRPr lang="uk-UA" sz="2000" i="1" dirty="0">
              <a:cs typeface="Times New Roman" pitchFamily="18" charset="0"/>
            </a:endParaRPr>
          </a:p>
          <a:p>
            <a:r>
              <a:rPr lang="en-US" sz="2000" i="1" dirty="0">
                <a:cs typeface="Times New Roman" pitchFamily="18" charset="0"/>
              </a:rPr>
              <a:t>Q_OBJECT </a:t>
            </a:r>
            <a:br>
              <a:rPr lang="en-US" sz="2000" i="1" dirty="0">
                <a:cs typeface="Times New Roman" pitchFamily="18" charset="0"/>
              </a:rPr>
            </a:br>
            <a:r>
              <a:rPr lang="en-US" sz="2000" i="1" dirty="0">
                <a:cs typeface="Times New Roman" pitchFamily="18" charset="0"/>
              </a:rPr>
              <a:t>public: </a:t>
            </a:r>
            <a:endParaRPr lang="uk-UA" sz="2000" i="1" dirty="0">
              <a:cs typeface="Times New Roman" pitchFamily="18" charset="0"/>
            </a:endParaRPr>
          </a:p>
          <a:p>
            <a:r>
              <a:rPr lang="en-US" sz="2000" i="1" dirty="0">
                <a:cs typeface="Times New Roman" pitchFamily="18" charset="0"/>
              </a:rPr>
              <a:t>explicit </a:t>
            </a:r>
            <a:r>
              <a:rPr lang="en-US" sz="2000" i="1" dirty="0" err="1">
                <a:cs typeface="Times New Roman" pitchFamily="18" charset="0"/>
              </a:rPr>
              <a:t>deletePlan</a:t>
            </a:r>
            <a:r>
              <a:rPr lang="en-US" sz="2000" i="1" dirty="0">
                <a:cs typeface="Times New Roman" pitchFamily="18" charset="0"/>
              </a:rPr>
              <a:t>(</a:t>
            </a:r>
            <a:r>
              <a:rPr lang="en-US" sz="2000" i="1" dirty="0" err="1">
                <a:cs typeface="Times New Roman" pitchFamily="18" charset="0"/>
              </a:rPr>
              <a:t>QWidget</a:t>
            </a:r>
            <a:r>
              <a:rPr lang="en-US" sz="2000" i="1" dirty="0">
                <a:cs typeface="Times New Roman" pitchFamily="18" charset="0"/>
              </a:rPr>
              <a:t> *parent = 0);</a:t>
            </a:r>
            <a:endParaRPr lang="uk-UA" sz="2000" i="1" dirty="0">
              <a:cs typeface="Times New Roman" pitchFamily="18" charset="0"/>
            </a:endParaRPr>
          </a:p>
          <a:p>
            <a:r>
              <a:rPr lang="en-US" sz="2000" i="1" dirty="0">
                <a:cs typeface="Times New Roman" pitchFamily="18" charset="0"/>
              </a:rPr>
              <a:t>~</a:t>
            </a:r>
            <a:r>
              <a:rPr lang="en-US" sz="2000" i="1" dirty="0" err="1">
                <a:cs typeface="Times New Roman" pitchFamily="18" charset="0"/>
              </a:rPr>
              <a:t>deletePlan</a:t>
            </a:r>
            <a:r>
              <a:rPr lang="en-US" sz="2000" i="1" dirty="0">
                <a:cs typeface="Times New Roman" pitchFamily="18" charset="0"/>
              </a:rPr>
              <a:t>(); </a:t>
            </a:r>
            <a:br>
              <a:rPr lang="en-US" sz="2000" i="1" dirty="0">
                <a:cs typeface="Times New Roman" pitchFamily="18" charset="0"/>
              </a:rPr>
            </a:br>
            <a:r>
              <a:rPr lang="en-US" sz="2000" i="1" dirty="0">
                <a:cs typeface="Times New Roman" pitchFamily="18" charset="0"/>
              </a:rPr>
              <a:t>private slots: </a:t>
            </a:r>
            <a:endParaRPr lang="uk-UA" sz="2000" i="1" dirty="0">
              <a:cs typeface="Times New Roman" pitchFamily="18" charset="0"/>
            </a:endParaRPr>
          </a:p>
          <a:p>
            <a:r>
              <a:rPr lang="en-US" sz="2000" i="1" dirty="0">
                <a:cs typeface="Times New Roman" pitchFamily="18" charset="0"/>
              </a:rPr>
              <a:t>void on_pushButton_2_clicked(); </a:t>
            </a:r>
            <a:br>
              <a:rPr lang="en-US" sz="2000" i="1" dirty="0">
                <a:cs typeface="Times New Roman" pitchFamily="18" charset="0"/>
              </a:rPr>
            </a:br>
            <a:r>
              <a:rPr lang="en-US" sz="2000" i="1" dirty="0">
                <a:cs typeface="Times New Roman" pitchFamily="18" charset="0"/>
              </a:rPr>
              <a:t>void </a:t>
            </a:r>
            <a:r>
              <a:rPr lang="en-US" sz="2000" i="1" dirty="0" err="1">
                <a:cs typeface="Times New Roman" pitchFamily="18" charset="0"/>
              </a:rPr>
              <a:t>on_pushButton_clicked</a:t>
            </a:r>
            <a:r>
              <a:rPr lang="en-US" sz="2000" i="1" dirty="0">
                <a:cs typeface="Times New Roman" pitchFamily="18" charset="0"/>
              </a:rPr>
              <a:t>(); </a:t>
            </a:r>
            <a:br>
              <a:rPr lang="en-US" sz="2000" i="1" dirty="0">
                <a:cs typeface="Times New Roman" pitchFamily="18" charset="0"/>
              </a:rPr>
            </a:br>
            <a:r>
              <a:rPr lang="en-US" sz="2000" i="1" dirty="0">
                <a:cs typeface="Times New Roman" pitchFamily="18" charset="0"/>
              </a:rPr>
              <a:t>void </a:t>
            </a:r>
            <a:r>
              <a:rPr lang="en-US" sz="2000" i="1" dirty="0" err="1">
                <a:cs typeface="Times New Roman" pitchFamily="18" charset="0"/>
              </a:rPr>
              <a:t>updateEvent</a:t>
            </a:r>
            <a:r>
              <a:rPr lang="en-US" sz="2000" i="1" dirty="0">
                <a:cs typeface="Times New Roman" pitchFamily="18" charset="0"/>
              </a:rPr>
              <a:t>(); </a:t>
            </a:r>
            <a:br>
              <a:rPr lang="en-US" sz="2000" i="1" dirty="0">
                <a:cs typeface="Times New Roman" pitchFamily="18" charset="0"/>
              </a:rPr>
            </a:br>
            <a:r>
              <a:rPr lang="en-US" sz="2000" i="1" dirty="0">
                <a:cs typeface="Times New Roman" pitchFamily="18" charset="0"/>
              </a:rPr>
              <a:t>void </a:t>
            </a:r>
            <a:r>
              <a:rPr lang="en-US" sz="2000" i="1" dirty="0" err="1">
                <a:cs typeface="Times New Roman" pitchFamily="18" charset="0"/>
              </a:rPr>
              <a:t>on_comboBox_currentTextChanged</a:t>
            </a:r>
            <a:r>
              <a:rPr lang="en-US" sz="2000" i="1" dirty="0">
                <a:cs typeface="Times New Roman" pitchFamily="18" charset="0"/>
              </a:rPr>
              <a:t>(const </a:t>
            </a:r>
            <a:r>
              <a:rPr lang="en-US" sz="2000" i="1" dirty="0" err="1">
                <a:cs typeface="Times New Roman" pitchFamily="18" charset="0"/>
              </a:rPr>
              <a:t>QString</a:t>
            </a:r>
            <a:r>
              <a:rPr lang="en-US" sz="2000" i="1" dirty="0">
                <a:cs typeface="Times New Roman" pitchFamily="18" charset="0"/>
              </a:rPr>
              <a:t> &amp;arg1); </a:t>
            </a:r>
            <a:br>
              <a:rPr lang="en-US" sz="2000" i="1" dirty="0">
                <a:cs typeface="Times New Roman" pitchFamily="18" charset="0"/>
              </a:rPr>
            </a:br>
            <a:r>
              <a:rPr lang="en-US" sz="2000" i="1" dirty="0">
                <a:cs typeface="Times New Roman" pitchFamily="18" charset="0"/>
              </a:rPr>
              <a:t>private:</a:t>
            </a:r>
            <a:endParaRPr lang="uk-UA" sz="2000" i="1" dirty="0">
              <a:cs typeface="Times New Roman" pitchFamily="18" charset="0"/>
            </a:endParaRPr>
          </a:p>
          <a:p>
            <a:r>
              <a:rPr lang="en-US" sz="2000" i="1" dirty="0">
                <a:cs typeface="Times New Roman" pitchFamily="18" charset="0"/>
              </a:rPr>
              <a:t> </a:t>
            </a:r>
            <a:r>
              <a:rPr lang="en-US" sz="2000" i="1" dirty="0" err="1">
                <a:cs typeface="Times New Roman" pitchFamily="18" charset="0"/>
              </a:rPr>
              <a:t>Ui</a:t>
            </a:r>
            <a:r>
              <a:rPr lang="en-US" sz="2000" i="1" dirty="0">
                <a:cs typeface="Times New Roman" pitchFamily="18" charset="0"/>
              </a:rPr>
              <a:t>::</a:t>
            </a:r>
            <a:r>
              <a:rPr lang="en-US" sz="2000" i="1" dirty="0" err="1">
                <a:cs typeface="Times New Roman" pitchFamily="18" charset="0"/>
              </a:rPr>
              <a:t>deletePlan</a:t>
            </a:r>
            <a:r>
              <a:rPr lang="en-US" sz="2000" i="1" dirty="0">
                <a:cs typeface="Times New Roman" pitchFamily="18" charset="0"/>
              </a:rPr>
              <a:t> *</a:t>
            </a:r>
            <a:r>
              <a:rPr lang="en-US" sz="2000" i="1" dirty="0" err="1">
                <a:cs typeface="Times New Roman" pitchFamily="18" charset="0"/>
              </a:rPr>
              <a:t>ui</a:t>
            </a:r>
            <a:r>
              <a:rPr lang="en-US" sz="2000" i="1" dirty="0">
                <a:cs typeface="Times New Roman" pitchFamily="18" charset="0"/>
              </a:rPr>
              <a:t>; </a:t>
            </a:r>
            <a:endParaRPr lang="uk-UA" sz="2000" i="1" dirty="0">
              <a:cs typeface="Times New Roman" pitchFamily="18" charset="0"/>
            </a:endParaRPr>
          </a:p>
          <a:p>
            <a:r>
              <a:rPr lang="en-US" sz="2000" i="1" dirty="0" err="1">
                <a:cs typeface="Times New Roman" pitchFamily="18" charset="0"/>
              </a:rPr>
              <a:t>QSqlDatabase</a:t>
            </a:r>
            <a:r>
              <a:rPr lang="en-US" sz="2000" i="1" dirty="0">
                <a:cs typeface="Times New Roman" pitchFamily="18" charset="0"/>
              </a:rPr>
              <a:t> db; </a:t>
            </a:r>
            <a:endParaRPr lang="uk-UA" sz="2000" i="1" dirty="0">
              <a:cs typeface="Times New Roman" pitchFamily="18" charset="0"/>
            </a:endParaRPr>
          </a:p>
          <a:p>
            <a:r>
              <a:rPr lang="en-US" sz="2000" i="1" dirty="0" err="1">
                <a:cs typeface="Times New Roman" pitchFamily="18" charset="0"/>
              </a:rPr>
              <a:t>QSqlTableModel</a:t>
            </a:r>
            <a:r>
              <a:rPr lang="en-US" sz="2000" i="1" dirty="0">
                <a:cs typeface="Times New Roman" pitchFamily="18" charset="0"/>
              </a:rPr>
              <a:t> *model; </a:t>
            </a:r>
            <a:r>
              <a:rPr lang="en-US" sz="2000" i="1" dirty="0" err="1">
                <a:cs typeface="Times New Roman" pitchFamily="18" charset="0"/>
              </a:rPr>
              <a:t>QSqlTableModel</a:t>
            </a:r>
            <a:r>
              <a:rPr lang="en-US" sz="2000" i="1" dirty="0">
                <a:cs typeface="Times New Roman" pitchFamily="18" charset="0"/>
              </a:rPr>
              <a:t> *plans; };</a:t>
            </a:r>
            <a:endParaRPr lang="ru-RU" sz="2000" i="1" dirty="0">
              <a:cs typeface="Times New Roman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279576" y="1556792"/>
            <a:ext cx="8254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400" dirty="0">
                <a:cs typeface="Times New Roman" pitchFamily="18" charset="0"/>
              </a:rPr>
              <a:t>Клас </a:t>
            </a:r>
            <a:r>
              <a:rPr lang="en-US" sz="2400" dirty="0" err="1">
                <a:cs typeface="Times New Roman" pitchFamily="18" charset="0"/>
              </a:rPr>
              <a:t>DeletePlan</a:t>
            </a:r>
            <a:r>
              <a:rPr lang="en-US" sz="2400" dirty="0">
                <a:cs typeface="Times New Roman" pitchFamily="18" charset="0"/>
              </a:rPr>
              <a:t> </a:t>
            </a:r>
            <a:r>
              <a:rPr lang="uk-UA" sz="2400" dirty="0">
                <a:cs typeface="Times New Roman" pitchFamily="18" charset="0"/>
              </a:rPr>
              <a:t>реалізує </a:t>
            </a:r>
            <a:r>
              <a:rPr lang="ru-RU" sz="2400" dirty="0" err="1">
                <a:cs typeface="Times New Roman" pitchFamily="18" charset="0"/>
              </a:rPr>
              <a:t>видалення</a:t>
            </a:r>
            <a:r>
              <a:rPr lang="ru-RU" sz="2400" dirty="0">
                <a:cs typeface="Times New Roman" pitchFamily="18" charset="0"/>
              </a:rPr>
              <a:t> плану </a:t>
            </a:r>
            <a:r>
              <a:rPr lang="ru-RU" sz="2400" dirty="0" err="1">
                <a:cs typeface="Times New Roman" pitchFamily="18" charset="0"/>
              </a:rPr>
              <a:t>існуючого</a:t>
            </a:r>
            <a:r>
              <a:rPr lang="ru-RU" sz="2400" dirty="0">
                <a:cs typeface="Times New Roman" pitchFamily="18" charset="0"/>
              </a:rPr>
              <a:t> заходу.</a:t>
            </a:r>
          </a:p>
        </p:txBody>
      </p:sp>
    </p:spTree>
    <p:extLst>
      <p:ext uri="{BB962C8B-B14F-4D97-AF65-F5344CB8AC3E}">
        <p14:creationId xmlns:p14="http://schemas.microsoft.com/office/powerpoint/2010/main" val="2786712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294328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4800" dirty="0">
                <a:latin typeface="+mj-lt"/>
                <a:cs typeface="Times New Roman" pitchFamily="18" charset="0"/>
              </a:rPr>
              <a:t>Клас </a:t>
            </a:r>
            <a:r>
              <a:rPr lang="en-US" sz="4800" dirty="0" err="1">
                <a:latin typeface="+mj-lt"/>
                <a:cs typeface="Times New Roman" pitchFamily="18" charset="0"/>
              </a:rPr>
              <a:t>connectionDB</a:t>
            </a:r>
            <a:r>
              <a:rPr lang="en-US" sz="4800" dirty="0">
                <a:latin typeface="+mj-lt"/>
                <a:cs typeface="Times New Roman" pitchFamily="18" charset="0"/>
              </a:rPr>
              <a:t> </a:t>
            </a:r>
            <a:endParaRPr lang="ru-RU" sz="4800" dirty="0">
              <a:latin typeface="+mj-lt"/>
              <a:cs typeface="Times New Roman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351585" y="1988840"/>
            <a:ext cx="2244204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cs typeface="Times New Roman" pitchFamily="18" charset="0"/>
              </a:rPr>
              <a:t>class </a:t>
            </a:r>
            <a:r>
              <a:rPr lang="en-US" sz="2000" i="1" dirty="0" err="1">
                <a:cs typeface="Times New Roman" pitchFamily="18" charset="0"/>
              </a:rPr>
              <a:t>connectionDB</a:t>
            </a:r>
            <a:r>
              <a:rPr lang="en-US" sz="2000" i="1" dirty="0">
                <a:cs typeface="Times New Roman" pitchFamily="18" charset="0"/>
              </a:rPr>
              <a:t> </a:t>
            </a:r>
          </a:p>
          <a:p>
            <a:r>
              <a:rPr lang="en-US" sz="2000" i="1" dirty="0">
                <a:cs typeface="Times New Roman" pitchFamily="18" charset="0"/>
              </a:rPr>
              <a:t>{ public:</a:t>
            </a:r>
          </a:p>
          <a:p>
            <a:r>
              <a:rPr lang="en-US" sz="2000" i="1" dirty="0" err="1">
                <a:cs typeface="Times New Roman" pitchFamily="18" charset="0"/>
              </a:rPr>
              <a:t>connectionDB</a:t>
            </a:r>
            <a:r>
              <a:rPr lang="en-US" sz="2000" i="1" dirty="0">
                <a:cs typeface="Times New Roman" pitchFamily="18" charset="0"/>
              </a:rPr>
              <a:t>(); </a:t>
            </a:r>
          </a:p>
          <a:p>
            <a:r>
              <a:rPr lang="en-US" sz="2000" i="1" dirty="0">
                <a:cs typeface="Times New Roman" pitchFamily="18" charset="0"/>
              </a:rPr>
              <a:t>connect(); </a:t>
            </a:r>
          </a:p>
          <a:p>
            <a:r>
              <a:rPr lang="en-US" sz="2000" i="1" dirty="0">
                <a:cs typeface="Times New Roman" pitchFamily="18" charset="0"/>
              </a:rPr>
              <a:t>private: </a:t>
            </a:r>
          </a:p>
          <a:p>
            <a:r>
              <a:rPr lang="en-US" sz="2000" i="1" dirty="0" err="1">
                <a:cs typeface="Times New Roman" pitchFamily="18" charset="0"/>
              </a:rPr>
              <a:t>QSqlDatabase</a:t>
            </a:r>
            <a:r>
              <a:rPr lang="en-US" sz="2000" i="1" dirty="0">
                <a:cs typeface="Times New Roman" pitchFamily="18" charset="0"/>
              </a:rPr>
              <a:t> db; };</a:t>
            </a:r>
            <a:endParaRPr lang="ru-RU" sz="2000" i="1" dirty="0">
              <a:cs typeface="Times New Roman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279576" y="1556792"/>
            <a:ext cx="80995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400" dirty="0">
                <a:cs typeface="Times New Roman" pitchFamily="18" charset="0"/>
              </a:rPr>
              <a:t>Клас </a:t>
            </a:r>
            <a:r>
              <a:rPr lang="en-US" sz="2400" dirty="0" err="1">
                <a:cs typeface="Times New Roman" pitchFamily="18" charset="0"/>
              </a:rPr>
              <a:t>connectionDB</a:t>
            </a:r>
            <a:r>
              <a:rPr lang="en-US" sz="2400" dirty="0">
                <a:cs typeface="Times New Roman" pitchFamily="18" charset="0"/>
              </a:rPr>
              <a:t> </a:t>
            </a:r>
            <a:r>
              <a:rPr lang="uk-UA" sz="2400" dirty="0">
                <a:cs typeface="Times New Roman" pitchFamily="18" charset="0"/>
              </a:rPr>
              <a:t>реалізує </a:t>
            </a:r>
            <a:r>
              <a:rPr lang="ru-RU" sz="2400" dirty="0" err="1">
                <a:cs typeface="Times New Roman" pitchFamily="18" charset="0"/>
              </a:rPr>
              <a:t>з'єднання</a:t>
            </a:r>
            <a:r>
              <a:rPr lang="ru-RU" sz="2400" dirty="0">
                <a:cs typeface="Times New Roman" pitchFamily="18" charset="0"/>
              </a:rPr>
              <a:t> </a:t>
            </a:r>
            <a:r>
              <a:rPr lang="ru-RU" sz="2400" dirty="0" err="1">
                <a:cs typeface="Times New Roman" pitchFamily="18" charset="0"/>
              </a:rPr>
              <a:t>з</a:t>
            </a:r>
            <a:r>
              <a:rPr lang="ru-RU" sz="2400" dirty="0">
                <a:cs typeface="Times New Roman" pitchFamily="18" charset="0"/>
              </a:rPr>
              <a:t> базою </a:t>
            </a:r>
            <a:r>
              <a:rPr lang="ru-RU" sz="2400" dirty="0" err="1">
                <a:cs typeface="Times New Roman" pitchFamily="18" charset="0"/>
              </a:rPr>
              <a:t>даних</a:t>
            </a:r>
            <a:r>
              <a:rPr lang="en-US" sz="2400" dirty="0">
                <a:cs typeface="Times New Roman" pitchFamily="18" charset="0"/>
              </a:rPr>
              <a:t> </a:t>
            </a:r>
            <a:r>
              <a:rPr lang="en-US" sz="2400" dirty="0" err="1">
                <a:cs typeface="Times New Roman" pitchFamily="18" charset="0"/>
              </a:rPr>
              <a:t>MySQL</a:t>
            </a:r>
            <a:r>
              <a:rPr lang="ru-RU" sz="2400" dirty="0">
                <a:cs typeface="Times New Roman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59227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294328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4800" dirty="0">
                <a:latin typeface="+mj-lt"/>
                <a:cs typeface="Times New Roman" pitchFamily="18" charset="0"/>
              </a:rPr>
              <a:t>Клас </a:t>
            </a:r>
            <a:r>
              <a:rPr lang="en-US" sz="4800" dirty="0" err="1">
                <a:latin typeface="+mj-lt"/>
                <a:cs typeface="Times New Roman" pitchFamily="18" charset="0"/>
              </a:rPr>
              <a:t>jsondb</a:t>
            </a:r>
            <a:endParaRPr lang="ru-RU" sz="4800" dirty="0">
              <a:latin typeface="+mj-lt"/>
              <a:cs typeface="Times New Roman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351584" y="1988840"/>
            <a:ext cx="2537874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cs typeface="Times New Roman" pitchFamily="18" charset="0"/>
              </a:rPr>
              <a:t>class </a:t>
            </a:r>
            <a:r>
              <a:rPr lang="en-US" sz="2000" i="1" dirty="0" err="1">
                <a:cs typeface="Times New Roman" pitchFamily="18" charset="0"/>
              </a:rPr>
              <a:t>jsondb</a:t>
            </a:r>
            <a:r>
              <a:rPr lang="en-US" sz="2000" i="1" dirty="0">
                <a:cs typeface="Times New Roman" pitchFamily="18" charset="0"/>
              </a:rPr>
              <a:t> </a:t>
            </a:r>
          </a:p>
          <a:p>
            <a:r>
              <a:rPr lang="en-US" sz="2000" i="1" dirty="0">
                <a:cs typeface="Times New Roman" pitchFamily="18" charset="0"/>
              </a:rPr>
              <a:t>{ public: </a:t>
            </a:r>
          </a:p>
          <a:p>
            <a:r>
              <a:rPr lang="en-US" sz="2000" i="1" dirty="0" err="1">
                <a:cs typeface="Times New Roman" pitchFamily="18" charset="0"/>
              </a:rPr>
              <a:t>jsondb</a:t>
            </a:r>
            <a:r>
              <a:rPr lang="en-US" sz="2000" i="1" dirty="0">
                <a:cs typeface="Times New Roman" pitchFamily="18" charset="0"/>
              </a:rPr>
              <a:t>(); </a:t>
            </a:r>
          </a:p>
          <a:p>
            <a:r>
              <a:rPr lang="en-US" sz="2000" i="1" dirty="0">
                <a:cs typeface="Times New Roman" pitchFamily="18" charset="0"/>
              </a:rPr>
              <a:t>insert(</a:t>
            </a:r>
            <a:r>
              <a:rPr lang="en-US" sz="2000" i="1" dirty="0" err="1">
                <a:cs typeface="Times New Roman" pitchFamily="18" charset="0"/>
              </a:rPr>
              <a:t>QString</a:t>
            </a:r>
            <a:r>
              <a:rPr lang="en-US" sz="2000" i="1" dirty="0">
                <a:cs typeface="Times New Roman" pitchFamily="18" charset="0"/>
              </a:rPr>
              <a:t> insert); </a:t>
            </a:r>
          </a:p>
          <a:p>
            <a:r>
              <a:rPr lang="en-US" sz="2000" i="1" dirty="0" err="1">
                <a:cs typeface="Times New Roman" pitchFamily="18" charset="0"/>
              </a:rPr>
              <a:t>QString</a:t>
            </a:r>
            <a:r>
              <a:rPr lang="en-US" sz="2000" i="1" dirty="0">
                <a:cs typeface="Times New Roman" pitchFamily="18" charset="0"/>
              </a:rPr>
              <a:t> parse(); </a:t>
            </a:r>
            <a:br>
              <a:rPr lang="en-US" sz="2000" i="1" dirty="0">
                <a:cs typeface="Times New Roman" pitchFamily="18" charset="0"/>
              </a:rPr>
            </a:br>
            <a:r>
              <a:rPr lang="en-US" sz="2000" i="1" dirty="0">
                <a:cs typeface="Times New Roman" pitchFamily="18" charset="0"/>
              </a:rPr>
              <a:t>};</a:t>
            </a:r>
            <a:endParaRPr lang="ru-RU" sz="2000" i="1" dirty="0">
              <a:cs typeface="Times New Roman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279577" y="1556792"/>
            <a:ext cx="69527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400" dirty="0">
                <a:cs typeface="Times New Roman" pitchFamily="18" charset="0"/>
              </a:rPr>
              <a:t>Клас </a:t>
            </a:r>
            <a:r>
              <a:rPr lang="en-US" sz="2400" dirty="0" err="1">
                <a:cs typeface="Times New Roman" pitchFamily="18" charset="0"/>
              </a:rPr>
              <a:t>jsondb</a:t>
            </a:r>
            <a:r>
              <a:rPr lang="en-US" sz="2400" dirty="0">
                <a:cs typeface="Times New Roman" pitchFamily="18" charset="0"/>
              </a:rPr>
              <a:t> </a:t>
            </a:r>
            <a:r>
              <a:rPr lang="uk-UA" sz="2400" dirty="0">
                <a:cs typeface="Times New Roman" pitchFamily="18" charset="0"/>
              </a:rPr>
              <a:t>реалізує </a:t>
            </a:r>
            <a:r>
              <a:rPr lang="ru-RU" sz="2400" dirty="0" err="1">
                <a:cs typeface="Times New Roman" pitchFamily="18" charset="0"/>
              </a:rPr>
              <a:t>з'єднання</a:t>
            </a:r>
            <a:r>
              <a:rPr lang="ru-RU" sz="2400" dirty="0">
                <a:cs typeface="Times New Roman" pitchFamily="18" charset="0"/>
              </a:rPr>
              <a:t> </a:t>
            </a:r>
            <a:r>
              <a:rPr lang="ru-RU" sz="2400" dirty="0" err="1">
                <a:cs typeface="Times New Roman" pitchFamily="18" charset="0"/>
              </a:rPr>
              <a:t>з</a:t>
            </a:r>
            <a:r>
              <a:rPr lang="ru-RU" sz="2400" dirty="0">
                <a:cs typeface="Times New Roman" pitchFamily="18" charset="0"/>
              </a:rPr>
              <a:t> базою </a:t>
            </a:r>
            <a:r>
              <a:rPr lang="ru-RU" sz="2400" dirty="0" err="1">
                <a:cs typeface="Times New Roman" pitchFamily="18" charset="0"/>
              </a:rPr>
              <a:t>даних</a:t>
            </a:r>
            <a:r>
              <a:rPr lang="en-US" sz="2400" dirty="0">
                <a:cs typeface="Times New Roman" pitchFamily="18" charset="0"/>
              </a:rPr>
              <a:t> JSON</a:t>
            </a:r>
            <a:r>
              <a:rPr lang="ru-RU" sz="2400" dirty="0">
                <a:cs typeface="Times New Roman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62510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uk-UA" dirty="0" smtClean="0"/>
              <a:t>Загальна інформація</a:t>
            </a:r>
            <a:endParaRPr lang="ru-RU" dirty="0"/>
          </a:p>
        </p:txBody>
      </p:sp>
      <p:sp>
        <p:nvSpPr>
          <p:cNvPr id="6" name="Объект 5"/>
          <p:cNvSpPr>
            <a:spLocks noGrp="1"/>
          </p:cNvSpPr>
          <p:nvPr>
            <p:ph idx="1"/>
          </p:nvPr>
        </p:nvSpPr>
        <p:spPr>
          <a:xfrm>
            <a:off x="4193177" y="1825625"/>
            <a:ext cx="7160622" cy="4351338"/>
          </a:xfrm>
        </p:spPr>
        <p:txBody>
          <a:bodyPr/>
          <a:lstStyle/>
          <a:p>
            <a:pPr marL="0" indent="0" algn="just">
              <a:buNone/>
            </a:pPr>
            <a:r>
              <a:rPr lang="uk-UA" dirty="0" smtClean="0"/>
              <a:t>Програма «</a:t>
            </a:r>
            <a:r>
              <a:rPr lang="en-US" dirty="0" err="1" smtClean="0"/>
              <a:t>TimeTask</a:t>
            </a:r>
            <a:r>
              <a:rPr lang="uk-UA" dirty="0" smtClean="0"/>
              <a:t>» містить у собі 9 вікон. Дизайн всіх вікон виконаний в одному стилі. Основні кольори елементів програми – оранжевий та чорний, було обрано відповідно до кольорів які містяться у логотипі програми.</a:t>
            </a: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95327"/>
            <a:ext cx="3133725" cy="2400300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5374" y="4300266"/>
            <a:ext cx="2619375" cy="120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009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294327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4800" dirty="0">
                <a:latin typeface="+mj-lt"/>
                <a:cs typeface="Times New Roman" pitchFamily="18" charset="0"/>
              </a:rPr>
              <a:t>Клас </a:t>
            </a:r>
            <a:r>
              <a:rPr lang="en-US" sz="4800" dirty="0" err="1">
                <a:latin typeface="+mj-lt"/>
                <a:cs typeface="Times New Roman" pitchFamily="18" charset="0"/>
              </a:rPr>
              <a:t>ShowWindow</a:t>
            </a:r>
            <a:endParaRPr lang="ru-RU" sz="4800" dirty="0">
              <a:latin typeface="+mj-lt"/>
              <a:cs typeface="Times New Roman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351585" y="1988841"/>
            <a:ext cx="4991431" cy="47089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latin typeface="Times New Roman" pitchFamily="18" charset="0"/>
                <a:cs typeface="Times New Roman" pitchFamily="18" charset="0"/>
              </a:rPr>
              <a:t>class </a:t>
            </a:r>
            <a:r>
              <a:rPr lang="en-US" sz="2000" i="1" dirty="0" err="1">
                <a:latin typeface="Times New Roman" pitchFamily="18" charset="0"/>
                <a:cs typeface="Times New Roman" pitchFamily="18" charset="0"/>
              </a:rPr>
              <a:t>ShowWindow</a:t>
            </a:r>
            <a:r>
              <a:rPr lang="en-US" sz="2000" i="1" dirty="0">
                <a:latin typeface="Times New Roman" pitchFamily="18" charset="0"/>
                <a:cs typeface="Times New Roman" pitchFamily="18" charset="0"/>
              </a:rPr>
              <a:t> : public </a:t>
            </a:r>
            <a:r>
              <a:rPr lang="en-US" sz="2000" i="1" dirty="0" err="1">
                <a:latin typeface="Times New Roman" pitchFamily="18" charset="0"/>
                <a:cs typeface="Times New Roman" pitchFamily="18" charset="0"/>
              </a:rPr>
              <a:t>QDialog</a:t>
            </a:r>
            <a:r>
              <a:rPr lang="en-US" sz="2000" i="1" dirty="0"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r>
              <a:rPr lang="en-US" sz="2000" i="1" dirty="0">
                <a:latin typeface="Times New Roman" pitchFamily="18" charset="0"/>
                <a:cs typeface="Times New Roman" pitchFamily="18" charset="0"/>
              </a:rPr>
              <a:t>{ Q_OBJECT </a:t>
            </a:r>
            <a:br>
              <a:rPr lang="en-US" sz="2000" i="1" dirty="0">
                <a:latin typeface="Times New Roman" pitchFamily="18" charset="0"/>
                <a:cs typeface="Times New Roman" pitchFamily="18" charset="0"/>
              </a:rPr>
            </a:br>
            <a:r>
              <a:rPr lang="en-US" sz="2000" i="1" dirty="0">
                <a:latin typeface="Times New Roman" pitchFamily="18" charset="0"/>
                <a:cs typeface="Times New Roman" pitchFamily="18" charset="0"/>
              </a:rPr>
              <a:t>public: </a:t>
            </a:r>
          </a:p>
          <a:p>
            <a:r>
              <a:rPr lang="en-US" sz="2000" i="1" dirty="0">
                <a:latin typeface="Times New Roman" pitchFamily="18" charset="0"/>
                <a:cs typeface="Times New Roman" pitchFamily="18" charset="0"/>
              </a:rPr>
              <a:t>explicit </a:t>
            </a:r>
            <a:r>
              <a:rPr lang="en-US" sz="2000" i="1" dirty="0" err="1">
                <a:latin typeface="Times New Roman" pitchFamily="18" charset="0"/>
                <a:cs typeface="Times New Roman" pitchFamily="18" charset="0"/>
              </a:rPr>
              <a:t>ShowWindow</a:t>
            </a:r>
            <a:r>
              <a:rPr lang="en-US" sz="2000" i="1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sz="2000" i="1" dirty="0" err="1">
                <a:latin typeface="Times New Roman" pitchFamily="18" charset="0"/>
                <a:cs typeface="Times New Roman" pitchFamily="18" charset="0"/>
              </a:rPr>
              <a:t>QWidget</a:t>
            </a:r>
            <a:r>
              <a:rPr lang="en-US" sz="2000" i="1" dirty="0">
                <a:latin typeface="Times New Roman" pitchFamily="18" charset="0"/>
                <a:cs typeface="Times New Roman" pitchFamily="18" charset="0"/>
              </a:rPr>
              <a:t> *parent = 0); </a:t>
            </a:r>
          </a:p>
          <a:p>
            <a:r>
              <a:rPr lang="en-US" sz="2000" i="1" dirty="0">
                <a:latin typeface="Times New Roman" pitchFamily="18" charset="0"/>
                <a:cs typeface="Times New Roman" pitchFamily="18" charset="0"/>
              </a:rPr>
              <a:t>~</a:t>
            </a:r>
            <a:r>
              <a:rPr lang="en-US" sz="2000" i="1" dirty="0" err="1">
                <a:latin typeface="Times New Roman" pitchFamily="18" charset="0"/>
                <a:cs typeface="Times New Roman" pitchFamily="18" charset="0"/>
              </a:rPr>
              <a:t>ShowWindow</a:t>
            </a:r>
            <a:r>
              <a:rPr lang="en-US" sz="2000" i="1" dirty="0">
                <a:latin typeface="Times New Roman" pitchFamily="18" charset="0"/>
                <a:cs typeface="Times New Roman" pitchFamily="18" charset="0"/>
              </a:rPr>
              <a:t>(); </a:t>
            </a:r>
            <a:br>
              <a:rPr lang="en-US" sz="2000" i="1" dirty="0">
                <a:latin typeface="Times New Roman" pitchFamily="18" charset="0"/>
                <a:cs typeface="Times New Roman" pitchFamily="18" charset="0"/>
              </a:rPr>
            </a:br>
            <a:r>
              <a:rPr lang="en-US" sz="2000" i="1" dirty="0">
                <a:latin typeface="Times New Roman" pitchFamily="18" charset="0"/>
                <a:cs typeface="Times New Roman" pitchFamily="18" charset="0"/>
              </a:rPr>
              <a:t>private slots: </a:t>
            </a:r>
          </a:p>
          <a:p>
            <a:r>
              <a:rPr lang="en-US" sz="2000" i="1" dirty="0">
                <a:latin typeface="Times New Roman" pitchFamily="18" charset="0"/>
                <a:cs typeface="Times New Roman" pitchFamily="18" charset="0"/>
              </a:rPr>
              <a:t>void </a:t>
            </a:r>
            <a:r>
              <a:rPr lang="en-US" sz="2000" i="1" dirty="0" err="1">
                <a:latin typeface="Times New Roman" pitchFamily="18" charset="0"/>
                <a:cs typeface="Times New Roman" pitchFamily="18" charset="0"/>
              </a:rPr>
              <a:t>on_pushButton_clicked</a:t>
            </a:r>
            <a:r>
              <a:rPr lang="en-US" sz="2000" i="1" dirty="0">
                <a:latin typeface="Times New Roman" pitchFamily="18" charset="0"/>
                <a:cs typeface="Times New Roman" pitchFamily="18" charset="0"/>
              </a:rPr>
              <a:t>(); </a:t>
            </a:r>
            <a:br>
              <a:rPr lang="en-US" sz="2000" i="1" dirty="0">
                <a:latin typeface="Times New Roman" pitchFamily="18" charset="0"/>
                <a:cs typeface="Times New Roman" pitchFamily="18" charset="0"/>
              </a:rPr>
            </a:br>
            <a:r>
              <a:rPr lang="en-US" sz="2000" i="1" dirty="0">
                <a:latin typeface="Times New Roman" pitchFamily="18" charset="0"/>
                <a:cs typeface="Times New Roman" pitchFamily="18" charset="0"/>
              </a:rPr>
              <a:t>void on_pushButton_2_clicked(); </a:t>
            </a:r>
            <a:br>
              <a:rPr lang="en-US" sz="2000" i="1" dirty="0">
                <a:latin typeface="Times New Roman" pitchFamily="18" charset="0"/>
                <a:cs typeface="Times New Roman" pitchFamily="18" charset="0"/>
              </a:rPr>
            </a:br>
            <a:r>
              <a:rPr lang="en-US" sz="2000" i="1" dirty="0">
                <a:latin typeface="Times New Roman" pitchFamily="18" charset="0"/>
                <a:cs typeface="Times New Roman" pitchFamily="18" charset="0"/>
              </a:rPr>
              <a:t>void on_pushButton_4_clicked(); </a:t>
            </a:r>
            <a:br>
              <a:rPr lang="en-US" sz="2000" i="1" dirty="0">
                <a:latin typeface="Times New Roman" pitchFamily="18" charset="0"/>
                <a:cs typeface="Times New Roman" pitchFamily="18" charset="0"/>
              </a:rPr>
            </a:br>
            <a:r>
              <a:rPr lang="en-US" sz="2000" i="1" dirty="0">
                <a:latin typeface="Times New Roman" pitchFamily="18" charset="0"/>
                <a:cs typeface="Times New Roman" pitchFamily="18" charset="0"/>
              </a:rPr>
              <a:t>private: </a:t>
            </a:r>
            <a:r>
              <a:rPr lang="en-US" sz="2000" i="1" dirty="0" err="1">
                <a:latin typeface="Times New Roman" pitchFamily="18" charset="0"/>
                <a:cs typeface="Times New Roman" pitchFamily="18" charset="0"/>
              </a:rPr>
              <a:t>Ui</a:t>
            </a:r>
            <a:r>
              <a:rPr lang="en-US" sz="2000" i="1" dirty="0">
                <a:latin typeface="Times New Roman" pitchFamily="18" charset="0"/>
                <a:cs typeface="Times New Roman" pitchFamily="18" charset="0"/>
              </a:rPr>
              <a:t>::</a:t>
            </a:r>
            <a:r>
              <a:rPr lang="en-US" sz="2000" i="1" dirty="0" err="1">
                <a:latin typeface="Times New Roman" pitchFamily="18" charset="0"/>
                <a:cs typeface="Times New Roman" pitchFamily="18" charset="0"/>
              </a:rPr>
              <a:t>ShowWindow</a:t>
            </a:r>
            <a:r>
              <a:rPr lang="en-US" sz="2000" i="1" dirty="0">
                <a:latin typeface="Times New Roman" pitchFamily="18" charset="0"/>
                <a:cs typeface="Times New Roman" pitchFamily="18" charset="0"/>
              </a:rPr>
              <a:t> *</a:t>
            </a:r>
            <a:r>
              <a:rPr lang="en-US" sz="2000" i="1" dirty="0" err="1">
                <a:latin typeface="Times New Roman" pitchFamily="18" charset="0"/>
                <a:cs typeface="Times New Roman" pitchFamily="18" charset="0"/>
              </a:rPr>
              <a:t>ui</a:t>
            </a:r>
            <a:r>
              <a:rPr lang="en-US" sz="2000" i="1" dirty="0">
                <a:latin typeface="Times New Roman" pitchFamily="18" charset="0"/>
                <a:cs typeface="Times New Roman" pitchFamily="18" charset="0"/>
              </a:rPr>
              <a:t>; </a:t>
            </a:r>
          </a:p>
          <a:p>
            <a:r>
              <a:rPr lang="en-US" sz="2000" i="1" dirty="0" err="1">
                <a:latin typeface="Times New Roman" pitchFamily="18" charset="0"/>
                <a:cs typeface="Times New Roman" pitchFamily="18" charset="0"/>
              </a:rPr>
              <a:t>QSqlDatabase</a:t>
            </a:r>
            <a:r>
              <a:rPr lang="en-US" sz="2000" i="1" dirty="0">
                <a:latin typeface="Times New Roman" pitchFamily="18" charset="0"/>
                <a:cs typeface="Times New Roman" pitchFamily="18" charset="0"/>
              </a:rPr>
              <a:t> db; </a:t>
            </a:r>
          </a:p>
          <a:p>
            <a:r>
              <a:rPr lang="en-US" sz="2000" i="1" dirty="0" err="1">
                <a:latin typeface="Times New Roman" pitchFamily="18" charset="0"/>
                <a:cs typeface="Times New Roman" pitchFamily="18" charset="0"/>
              </a:rPr>
              <a:t>QSqlTableModel</a:t>
            </a:r>
            <a:r>
              <a:rPr lang="en-US" sz="2000" i="1" dirty="0">
                <a:latin typeface="Times New Roman" pitchFamily="18" charset="0"/>
                <a:cs typeface="Times New Roman" pitchFamily="18" charset="0"/>
              </a:rPr>
              <a:t> *model; </a:t>
            </a:r>
          </a:p>
          <a:p>
            <a:r>
              <a:rPr lang="en-US" sz="2000" i="1" dirty="0" err="1">
                <a:latin typeface="Times New Roman" pitchFamily="18" charset="0"/>
                <a:cs typeface="Times New Roman" pitchFamily="18" charset="0"/>
              </a:rPr>
              <a:t>QSqlTableModel</a:t>
            </a:r>
            <a:r>
              <a:rPr lang="en-US" sz="2000" i="1" dirty="0">
                <a:latin typeface="Times New Roman" pitchFamily="18" charset="0"/>
                <a:cs typeface="Times New Roman" pitchFamily="18" charset="0"/>
              </a:rPr>
              <a:t> *arrays; </a:t>
            </a:r>
          </a:p>
          <a:p>
            <a:r>
              <a:rPr lang="en-US" sz="2000" i="1" dirty="0" err="1">
                <a:latin typeface="Times New Roman" pitchFamily="18" charset="0"/>
                <a:cs typeface="Times New Roman" pitchFamily="18" charset="0"/>
              </a:rPr>
              <a:t>QSqlTableModel</a:t>
            </a:r>
            <a:r>
              <a:rPr lang="en-US" sz="2000" i="1" dirty="0">
                <a:latin typeface="Times New Roman" pitchFamily="18" charset="0"/>
                <a:cs typeface="Times New Roman" pitchFamily="18" charset="0"/>
              </a:rPr>
              <a:t> *plans; </a:t>
            </a:r>
          </a:p>
          <a:p>
            <a:r>
              <a:rPr lang="en-US" sz="2000" i="1" dirty="0" err="1">
                <a:latin typeface="Times New Roman" pitchFamily="18" charset="0"/>
                <a:cs typeface="Times New Roman" pitchFamily="18" charset="0"/>
              </a:rPr>
              <a:t>QSqlTableModel</a:t>
            </a:r>
            <a:r>
              <a:rPr lang="en-US" sz="2000" i="1" dirty="0">
                <a:latin typeface="Times New Roman" pitchFamily="18" charset="0"/>
                <a:cs typeface="Times New Roman" pitchFamily="18" charset="0"/>
              </a:rPr>
              <a:t> *all; };</a:t>
            </a:r>
            <a:endParaRPr lang="ru-RU" sz="2000" i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279576" y="1556792"/>
            <a:ext cx="86033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400" dirty="0">
                <a:cs typeface="Times New Roman" pitchFamily="18" charset="0"/>
              </a:rPr>
              <a:t>Клас</a:t>
            </a:r>
            <a:r>
              <a:rPr lang="en-US" sz="2400" dirty="0">
                <a:cs typeface="Times New Roman" pitchFamily="18" charset="0"/>
              </a:rPr>
              <a:t> </a:t>
            </a:r>
            <a:r>
              <a:rPr lang="en-US" sz="2400" dirty="0" err="1">
                <a:cs typeface="Times New Roman" pitchFamily="18" charset="0"/>
              </a:rPr>
              <a:t>ShowWindow</a:t>
            </a:r>
            <a:r>
              <a:rPr lang="en-US" sz="2400" i="1" dirty="0">
                <a:cs typeface="Times New Roman" pitchFamily="18" charset="0"/>
              </a:rPr>
              <a:t> </a:t>
            </a:r>
            <a:r>
              <a:rPr lang="uk-UA" sz="2400" dirty="0">
                <a:cs typeface="Times New Roman" pitchFamily="18" charset="0"/>
              </a:rPr>
              <a:t>реалізує </a:t>
            </a:r>
            <a:r>
              <a:rPr lang="ru-RU" sz="2400" dirty="0">
                <a:cs typeface="Times New Roman" pitchFamily="18" charset="0"/>
              </a:rPr>
              <a:t>показ </a:t>
            </a:r>
            <a:r>
              <a:rPr lang="ru-RU" sz="2400" dirty="0" err="1">
                <a:cs typeface="Times New Roman" pitchFamily="18" charset="0"/>
              </a:rPr>
              <a:t>заходів</a:t>
            </a:r>
            <a:r>
              <a:rPr lang="ru-RU" sz="2400" dirty="0">
                <a:cs typeface="Times New Roman" pitchFamily="18" charset="0"/>
              </a:rPr>
              <a:t>, </a:t>
            </a:r>
            <a:r>
              <a:rPr lang="ru-RU" sz="2400" dirty="0" err="1">
                <a:cs typeface="Times New Roman" pitchFamily="18" charset="0"/>
              </a:rPr>
              <a:t>записаних</a:t>
            </a:r>
            <a:r>
              <a:rPr lang="ru-RU" sz="2400" dirty="0">
                <a:cs typeface="Times New Roman" pitchFamily="18" charset="0"/>
              </a:rPr>
              <a:t> в </a:t>
            </a:r>
            <a:r>
              <a:rPr lang="ru-RU" sz="2400" dirty="0" err="1">
                <a:cs typeface="Times New Roman" pitchFamily="18" charset="0"/>
              </a:rPr>
              <a:t>програмі</a:t>
            </a:r>
            <a:r>
              <a:rPr lang="ru-RU" sz="2400" dirty="0">
                <a:cs typeface="Times New Roman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95583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385557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4800" dirty="0">
                <a:latin typeface="+mj-lt"/>
                <a:cs typeface="Times New Roman" pitchFamily="18" charset="0"/>
              </a:rPr>
              <a:t>Клас </a:t>
            </a:r>
            <a:r>
              <a:rPr lang="en-US" sz="4800" dirty="0">
                <a:latin typeface="+mj-lt"/>
                <a:cs typeface="Times New Roman" pitchFamily="18" charset="0"/>
              </a:rPr>
              <a:t>sounds</a:t>
            </a:r>
            <a:endParaRPr lang="ru-RU" sz="4800" dirty="0">
              <a:latin typeface="+mj-lt"/>
              <a:cs typeface="Times New Roman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279577" y="2492571"/>
            <a:ext cx="155042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cs typeface="Times New Roman" pitchFamily="18" charset="0"/>
              </a:rPr>
              <a:t>class sounds </a:t>
            </a:r>
          </a:p>
          <a:p>
            <a:r>
              <a:rPr lang="en-US" sz="2000" i="1" dirty="0">
                <a:cs typeface="Times New Roman" pitchFamily="18" charset="0"/>
              </a:rPr>
              <a:t>{ public: </a:t>
            </a:r>
          </a:p>
          <a:p>
            <a:r>
              <a:rPr lang="en-US" sz="2000" i="1" dirty="0">
                <a:cs typeface="Times New Roman" pitchFamily="18" charset="0"/>
              </a:rPr>
              <a:t>sounds(); </a:t>
            </a:r>
          </a:p>
          <a:p>
            <a:r>
              <a:rPr lang="en-US" sz="2000" i="1" dirty="0" err="1">
                <a:cs typeface="Times New Roman" pitchFamily="18" charset="0"/>
              </a:rPr>
              <a:t>succecful</a:t>
            </a:r>
            <a:r>
              <a:rPr lang="en-US" sz="2000" i="1" dirty="0">
                <a:cs typeface="Times New Roman" pitchFamily="18" charset="0"/>
              </a:rPr>
              <a:t>(); </a:t>
            </a:r>
          </a:p>
          <a:p>
            <a:r>
              <a:rPr lang="en-US" sz="2000" i="1" dirty="0">
                <a:cs typeface="Times New Roman" pitchFamily="18" charset="0"/>
              </a:rPr>
              <a:t>error(); };</a:t>
            </a:r>
            <a:endParaRPr lang="ru-RU" sz="2000" i="1" dirty="0">
              <a:cs typeface="Times New Roman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279577" y="1556792"/>
            <a:ext cx="85151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400" dirty="0" smtClean="0">
                <a:cs typeface="Times New Roman" pitchFamily="18" charset="0"/>
              </a:rPr>
              <a:t>Клас</a:t>
            </a:r>
            <a:r>
              <a:rPr lang="en-US" sz="2400" dirty="0" smtClean="0">
                <a:cs typeface="Times New Roman" pitchFamily="18" charset="0"/>
              </a:rPr>
              <a:t> sounds</a:t>
            </a:r>
            <a:r>
              <a:rPr lang="en-US" sz="2400" i="1" dirty="0" smtClean="0">
                <a:cs typeface="Times New Roman" pitchFamily="18" charset="0"/>
              </a:rPr>
              <a:t> </a:t>
            </a:r>
            <a:r>
              <a:rPr lang="uk-UA" sz="2400" dirty="0" smtClean="0">
                <a:cs typeface="Times New Roman" pitchFamily="18" charset="0"/>
              </a:rPr>
              <a:t>реалізує </a:t>
            </a:r>
            <a:r>
              <a:rPr lang="en-US" sz="2400" dirty="0" smtClean="0">
                <a:cs typeface="Times New Roman" pitchFamily="18" charset="0"/>
              </a:rPr>
              <a:t>c</a:t>
            </a:r>
            <a:r>
              <a:rPr lang="ru-RU" sz="2400" dirty="0" err="1" smtClean="0">
                <a:cs typeface="Times New Roman" pitchFamily="18" charset="0"/>
              </a:rPr>
              <a:t>упроводж</a:t>
            </a:r>
            <a:r>
              <a:rPr lang="uk-UA" sz="2400" dirty="0" err="1" smtClean="0">
                <a:cs typeface="Times New Roman" pitchFamily="18" charset="0"/>
              </a:rPr>
              <a:t>ення</a:t>
            </a:r>
            <a:r>
              <a:rPr lang="ru-RU" sz="2400" dirty="0" smtClean="0">
                <a:cs typeface="Times New Roman" pitchFamily="18" charset="0"/>
              </a:rPr>
              <a:t> </a:t>
            </a:r>
            <a:r>
              <a:rPr lang="ru-RU" sz="2400" dirty="0" err="1" smtClean="0">
                <a:cs typeface="Times New Roman" pitchFamily="18" charset="0"/>
              </a:rPr>
              <a:t>звуків</a:t>
            </a:r>
            <a:r>
              <a:rPr lang="ru-RU" sz="2400" dirty="0" smtClean="0">
                <a:cs typeface="Times New Roman" pitchFamily="18" charset="0"/>
              </a:rPr>
              <a:t> при </a:t>
            </a:r>
            <a:r>
              <a:rPr lang="ru-RU" sz="2400" dirty="0" err="1" smtClean="0">
                <a:cs typeface="Times New Roman" pitchFamily="18" charset="0"/>
              </a:rPr>
              <a:t>успішному</a:t>
            </a:r>
            <a:r>
              <a:rPr lang="ru-RU" sz="2400" dirty="0" smtClean="0">
                <a:cs typeface="Times New Roman" pitchFamily="18" charset="0"/>
              </a:rPr>
              <a:t> </a:t>
            </a:r>
            <a:r>
              <a:rPr lang="ru-RU" sz="2400" dirty="0" err="1" smtClean="0">
                <a:cs typeface="Times New Roman" pitchFamily="18" charset="0"/>
              </a:rPr>
              <a:t>або</a:t>
            </a:r>
            <a:r>
              <a:rPr lang="ru-RU" sz="2400" dirty="0" smtClean="0">
                <a:cs typeface="Times New Roman" pitchFamily="18" charset="0"/>
              </a:rPr>
              <a:t> </a:t>
            </a:r>
            <a:endParaRPr lang="en-US" sz="2400" dirty="0" smtClean="0">
              <a:cs typeface="Times New Roman" pitchFamily="18" charset="0"/>
            </a:endParaRPr>
          </a:p>
          <a:p>
            <a:r>
              <a:rPr lang="ru-RU" sz="2400" dirty="0" err="1" smtClean="0">
                <a:cs typeface="Times New Roman" pitchFamily="18" charset="0"/>
              </a:rPr>
              <a:t>невдалому</a:t>
            </a:r>
            <a:r>
              <a:rPr lang="ru-RU" sz="2400" dirty="0" smtClean="0">
                <a:cs typeface="Times New Roman" pitchFamily="18" charset="0"/>
              </a:rPr>
              <a:t> </a:t>
            </a:r>
            <a:r>
              <a:rPr lang="ru-RU" sz="2400" dirty="0" err="1" smtClean="0">
                <a:cs typeface="Times New Roman" pitchFamily="18" charset="0"/>
              </a:rPr>
              <a:t>процесі</a:t>
            </a:r>
            <a:r>
              <a:rPr lang="ru-RU" sz="2400" dirty="0" smtClean="0">
                <a:cs typeface="Times New Roman" pitchFamily="18" charset="0"/>
              </a:rPr>
              <a:t> в </a:t>
            </a:r>
            <a:r>
              <a:rPr lang="ru-RU" sz="2400" dirty="0" err="1" smtClean="0">
                <a:cs typeface="Times New Roman" pitchFamily="18" charset="0"/>
              </a:rPr>
              <a:t>ході</a:t>
            </a:r>
            <a:r>
              <a:rPr lang="ru-RU" sz="2400" dirty="0" smtClean="0">
                <a:cs typeface="Times New Roman" pitchFamily="18" charset="0"/>
              </a:rPr>
              <a:t> </a:t>
            </a:r>
            <a:r>
              <a:rPr lang="ru-RU" sz="2400" dirty="0" err="1" smtClean="0">
                <a:cs typeface="Times New Roman" pitchFamily="18" charset="0"/>
              </a:rPr>
              <a:t>роботи</a:t>
            </a:r>
            <a:r>
              <a:rPr lang="ru-RU" sz="2400" dirty="0" smtClean="0">
                <a:cs typeface="Times New Roman" pitchFamily="18" charset="0"/>
              </a:rPr>
              <a:t> з </a:t>
            </a:r>
            <a:r>
              <a:rPr lang="ru-RU" sz="2400" dirty="0" err="1" smtClean="0">
                <a:cs typeface="Times New Roman" pitchFamily="18" charset="0"/>
              </a:rPr>
              <a:t>програмою</a:t>
            </a:r>
            <a:r>
              <a:rPr lang="ru-RU" sz="2400" dirty="0" smtClean="0">
                <a:cs typeface="Times New Roman" pitchFamily="18" charset="0"/>
              </a:rPr>
              <a:t>.</a:t>
            </a:r>
            <a:endParaRPr lang="ru-RU" sz="2400" dirty="0"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9402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411683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4800" dirty="0">
                <a:latin typeface="+mj-lt"/>
                <a:cs typeface="Times New Roman" pitchFamily="18" charset="0"/>
              </a:rPr>
              <a:t>Клас </a:t>
            </a:r>
            <a:r>
              <a:rPr lang="en-US" sz="4800" dirty="0" err="1">
                <a:latin typeface="+mj-lt"/>
                <a:cs typeface="Times New Roman" pitchFamily="18" charset="0"/>
              </a:rPr>
              <a:t>usertime</a:t>
            </a:r>
            <a:endParaRPr lang="ru-RU" sz="4800" dirty="0">
              <a:latin typeface="+mj-lt"/>
              <a:cs typeface="Times New Roman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279577" y="2387789"/>
            <a:ext cx="249562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cs typeface="Times New Roman" pitchFamily="18" charset="0"/>
              </a:rPr>
              <a:t>class </a:t>
            </a:r>
            <a:r>
              <a:rPr lang="en-US" sz="2000" i="1" dirty="0" err="1">
                <a:cs typeface="Times New Roman" pitchFamily="18" charset="0"/>
              </a:rPr>
              <a:t>usertime</a:t>
            </a:r>
            <a:r>
              <a:rPr lang="en-US" sz="2000" i="1" dirty="0">
                <a:cs typeface="Times New Roman" pitchFamily="18" charset="0"/>
              </a:rPr>
              <a:t> </a:t>
            </a:r>
            <a:endParaRPr lang="uk-UA" sz="2000" i="1" dirty="0">
              <a:cs typeface="Times New Roman" pitchFamily="18" charset="0"/>
            </a:endParaRPr>
          </a:p>
          <a:p>
            <a:r>
              <a:rPr lang="en-US" sz="2000" i="1" dirty="0">
                <a:cs typeface="Times New Roman" pitchFamily="18" charset="0"/>
              </a:rPr>
              <a:t>{ public: </a:t>
            </a:r>
            <a:endParaRPr lang="uk-UA" sz="2000" i="1" dirty="0">
              <a:cs typeface="Times New Roman" pitchFamily="18" charset="0"/>
            </a:endParaRPr>
          </a:p>
          <a:p>
            <a:r>
              <a:rPr lang="en-US" sz="2000" i="1" dirty="0" err="1">
                <a:cs typeface="Times New Roman" pitchFamily="18" charset="0"/>
              </a:rPr>
              <a:t>usertime</a:t>
            </a:r>
            <a:r>
              <a:rPr lang="en-US" sz="2000" i="1" dirty="0">
                <a:cs typeface="Times New Roman" pitchFamily="18" charset="0"/>
              </a:rPr>
              <a:t>(); </a:t>
            </a:r>
            <a:br>
              <a:rPr lang="en-US" sz="2000" i="1" dirty="0">
                <a:cs typeface="Times New Roman" pitchFamily="18" charset="0"/>
              </a:rPr>
            </a:br>
            <a:r>
              <a:rPr lang="en-US" sz="2000" i="1" dirty="0" err="1">
                <a:cs typeface="Times New Roman" pitchFamily="18" charset="0"/>
              </a:rPr>
              <a:t>QString</a:t>
            </a:r>
            <a:r>
              <a:rPr lang="en-US" sz="2000" i="1" dirty="0">
                <a:cs typeface="Times New Roman" pitchFamily="18" charset="0"/>
              </a:rPr>
              <a:t> </a:t>
            </a:r>
            <a:r>
              <a:rPr lang="en-US" sz="2000" i="1" dirty="0" err="1">
                <a:cs typeface="Times New Roman" pitchFamily="18" charset="0"/>
              </a:rPr>
              <a:t>timeEvent</a:t>
            </a:r>
            <a:r>
              <a:rPr lang="en-US" sz="2000" i="1" dirty="0">
                <a:cs typeface="Times New Roman" pitchFamily="18" charset="0"/>
              </a:rPr>
              <a:t>(); };</a:t>
            </a:r>
            <a:endParaRPr lang="ru-RU" sz="2000" i="1" dirty="0">
              <a:cs typeface="Times New Roman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279577" y="1556792"/>
            <a:ext cx="946829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400" dirty="0">
                <a:cs typeface="Times New Roman" pitchFamily="18" charset="0"/>
              </a:rPr>
              <a:t>Клас</a:t>
            </a:r>
            <a:r>
              <a:rPr lang="en-US" sz="2400" dirty="0">
                <a:cs typeface="Times New Roman" pitchFamily="18" charset="0"/>
              </a:rPr>
              <a:t> </a:t>
            </a:r>
            <a:r>
              <a:rPr lang="en-US" sz="2400" dirty="0" err="1">
                <a:cs typeface="Times New Roman" pitchFamily="18" charset="0"/>
              </a:rPr>
              <a:t>usertime</a:t>
            </a:r>
            <a:r>
              <a:rPr lang="en-US" sz="2400" i="1" dirty="0">
                <a:cs typeface="Times New Roman" pitchFamily="18" charset="0"/>
              </a:rPr>
              <a:t> </a:t>
            </a:r>
            <a:r>
              <a:rPr lang="uk-UA" sz="2400" dirty="0">
                <a:cs typeface="Times New Roman" pitchFamily="18" charset="0"/>
              </a:rPr>
              <a:t>реалізує</a:t>
            </a:r>
            <a:r>
              <a:rPr lang="en-US" sz="2400" dirty="0">
                <a:cs typeface="Times New Roman" pitchFamily="18" charset="0"/>
              </a:rPr>
              <a:t> </a:t>
            </a:r>
            <a:r>
              <a:rPr lang="uk-UA" sz="2400" dirty="0">
                <a:cs typeface="Times New Roman" pitchFamily="18" charset="0"/>
              </a:rPr>
              <a:t>п</a:t>
            </a:r>
            <a:r>
              <a:rPr lang="ru-RU" sz="2400" dirty="0" err="1">
                <a:cs typeface="Times New Roman" pitchFamily="18" charset="0"/>
              </a:rPr>
              <a:t>оточну</a:t>
            </a:r>
            <a:r>
              <a:rPr lang="ru-RU" sz="2400" dirty="0">
                <a:cs typeface="Times New Roman" pitchFamily="18" charset="0"/>
              </a:rPr>
              <a:t> дату, яку </a:t>
            </a:r>
            <a:r>
              <a:rPr lang="ru-RU" sz="2400" dirty="0" err="1">
                <a:cs typeface="Times New Roman" pitchFamily="18" charset="0"/>
              </a:rPr>
              <a:t>можна</a:t>
            </a:r>
            <a:r>
              <a:rPr lang="ru-RU" sz="2400" dirty="0">
                <a:cs typeface="Times New Roman" pitchFamily="18" charset="0"/>
              </a:rPr>
              <a:t> </a:t>
            </a:r>
            <a:r>
              <a:rPr lang="ru-RU" sz="2400" dirty="0" err="1">
                <a:cs typeface="Times New Roman" pitchFamily="18" charset="0"/>
              </a:rPr>
              <a:t>побачити</a:t>
            </a:r>
            <a:r>
              <a:rPr lang="ru-RU" sz="2400" dirty="0">
                <a:cs typeface="Times New Roman" pitchFamily="18" charset="0"/>
              </a:rPr>
              <a:t> в головному </a:t>
            </a:r>
          </a:p>
          <a:p>
            <a:r>
              <a:rPr lang="ru-RU" sz="2400" dirty="0">
                <a:cs typeface="Times New Roman" pitchFamily="18" charset="0"/>
              </a:rPr>
              <a:t>меню </a:t>
            </a:r>
            <a:r>
              <a:rPr lang="ru-RU" sz="2400" dirty="0" err="1">
                <a:cs typeface="Times New Roman" pitchFamily="18" charset="0"/>
              </a:rPr>
              <a:t>програми</a:t>
            </a:r>
            <a:r>
              <a:rPr lang="ru-RU" sz="2400" dirty="0">
                <a:cs typeface="Times New Roman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27907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57354" y="1540782"/>
            <a:ext cx="10515600" cy="3534344"/>
          </a:xfrm>
        </p:spPr>
        <p:txBody>
          <a:bodyPr>
            <a:normAutofit/>
          </a:bodyPr>
          <a:lstStyle/>
          <a:p>
            <a:pPr algn="ctr"/>
            <a:r>
              <a:rPr lang="ru-RU" sz="8800" dirty="0" err="1" smtClean="0"/>
              <a:t>Дякуємо</a:t>
            </a:r>
            <a:r>
              <a:rPr lang="ru-RU" sz="8800" dirty="0" smtClean="0"/>
              <a:t> за </a:t>
            </a:r>
            <a:r>
              <a:rPr lang="ru-RU" sz="8800" dirty="0" err="1" smtClean="0"/>
              <a:t>увагу</a:t>
            </a:r>
            <a:r>
              <a:rPr lang="ru-RU" sz="8800" dirty="0" smtClean="0"/>
              <a:t>!</a:t>
            </a:r>
            <a:endParaRPr lang="ru-RU" sz="8800" dirty="0"/>
          </a:p>
        </p:txBody>
      </p:sp>
    </p:spTree>
    <p:extLst>
      <p:ext uri="{BB962C8B-B14F-4D97-AF65-F5344CB8AC3E}">
        <p14:creationId xmlns:p14="http://schemas.microsoft.com/office/powerpoint/2010/main" val="2493160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uk-UA" dirty="0" smtClean="0"/>
              <a:t>Вікно «</a:t>
            </a:r>
            <a:r>
              <a:rPr lang="en-US" dirty="0" err="1" smtClean="0"/>
              <a:t>TimeTask</a:t>
            </a:r>
            <a:r>
              <a:rPr lang="en-US" dirty="0" smtClean="0"/>
              <a:t> </a:t>
            </a:r>
            <a:r>
              <a:rPr lang="en-US" dirty="0"/>
              <a:t>- </a:t>
            </a:r>
            <a:r>
              <a:rPr lang="ru-RU" dirty="0"/>
              <a:t>Головне </a:t>
            </a:r>
            <a:r>
              <a:rPr lang="ru-RU" dirty="0" err="1" smtClean="0"/>
              <a:t>вікно</a:t>
            </a:r>
            <a:r>
              <a:rPr lang="ru-RU" dirty="0" smtClean="0"/>
              <a:t>»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781006" y="1547246"/>
            <a:ext cx="6572794" cy="4351338"/>
          </a:xfrm>
        </p:spPr>
        <p:txBody>
          <a:bodyPr/>
          <a:lstStyle/>
          <a:p>
            <a:pPr marL="0" lvl="1" indent="0">
              <a:spcBef>
                <a:spcPts val="1000"/>
              </a:spcBef>
              <a:buNone/>
            </a:pPr>
            <a:r>
              <a:rPr lang="uk-UA" dirty="0" smtClean="0"/>
              <a:t>Вікно </a:t>
            </a:r>
            <a:r>
              <a:rPr lang="uk-UA" dirty="0"/>
              <a:t>«</a:t>
            </a:r>
            <a:r>
              <a:rPr lang="en-US" dirty="0" err="1" smtClean="0"/>
              <a:t>TimeTask</a:t>
            </a:r>
            <a:r>
              <a:rPr lang="en-US" dirty="0" smtClean="0"/>
              <a:t> </a:t>
            </a:r>
            <a:r>
              <a:rPr lang="en-US" dirty="0"/>
              <a:t>- </a:t>
            </a:r>
            <a:r>
              <a:rPr lang="uk-UA" dirty="0"/>
              <a:t>Головне вікно</a:t>
            </a:r>
            <a:r>
              <a:rPr lang="uk-UA" dirty="0" smtClean="0"/>
              <a:t>» містить у собі:</a:t>
            </a:r>
            <a:r>
              <a:rPr lang="en-US" dirty="0" smtClean="0"/>
              <a:t> </a:t>
            </a:r>
            <a:r>
              <a:rPr lang="uk-UA" dirty="0" smtClean="0"/>
              <a:t>рядок меню, логотип програми, 7 кнопок та панель відображення поточних дати та часу</a:t>
            </a:r>
            <a:r>
              <a:rPr lang="en-US" dirty="0" smtClean="0"/>
              <a:t>.</a:t>
            </a:r>
            <a:endParaRPr lang="uk-UA" dirty="0" smtClean="0"/>
          </a:p>
          <a:p>
            <a:pPr marL="0" lvl="1" indent="0">
              <a:spcBef>
                <a:spcPts val="1000"/>
              </a:spcBef>
              <a:buNone/>
            </a:pPr>
            <a:r>
              <a:rPr lang="uk-UA" dirty="0" smtClean="0"/>
              <a:t>Натискання на кожну кнопку викликає відповідне вікно.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3844470" cy="4331289"/>
          </a:xfrm>
          <a:prstGeom prst="rect">
            <a:avLst/>
          </a:prstGeom>
        </p:spPr>
      </p:pic>
      <p:graphicFrame>
        <p:nvGraphicFramePr>
          <p:cNvPr id="6" name="Таблица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3480011"/>
              </p:ext>
            </p:extLst>
          </p:nvPr>
        </p:nvGraphicFramePr>
        <p:xfrm>
          <a:off x="4829267" y="3396344"/>
          <a:ext cx="6770550" cy="2926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58099">
                  <a:extLst>
                    <a:ext uri="{9D8B030D-6E8A-4147-A177-3AD203B41FA5}">
                      <a16:colId xmlns:a16="http://schemas.microsoft.com/office/drawing/2014/main" xmlns="" val="3824273489"/>
                    </a:ext>
                  </a:extLst>
                </a:gridCol>
                <a:gridCol w="3712451">
                  <a:extLst>
                    <a:ext uri="{9D8B030D-6E8A-4147-A177-3AD203B41FA5}">
                      <a16:colId xmlns:a16="http://schemas.microsoft.com/office/drawing/2014/main" xmlns="" val="565294454"/>
                    </a:ext>
                  </a:extLst>
                </a:gridCol>
              </a:tblGrid>
              <a:tr h="328204">
                <a:tc>
                  <a:txBody>
                    <a:bodyPr/>
                    <a:lstStyle/>
                    <a:p>
                      <a:r>
                        <a:rPr lang="uk-UA" dirty="0" smtClean="0">
                          <a:solidFill>
                            <a:schemeClr val="tx1"/>
                          </a:solidFill>
                        </a:rPr>
                        <a:t>Кнопка</a:t>
                      </a:r>
                      <a:endParaRPr lang="ru-RU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uk-UA" dirty="0" smtClean="0">
                          <a:solidFill>
                            <a:schemeClr val="tx1"/>
                          </a:solidFill>
                        </a:rPr>
                        <a:t>Вікно</a:t>
                      </a:r>
                      <a:endParaRPr lang="ru-RU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74588440"/>
                  </a:ext>
                </a:extLst>
              </a:tr>
              <a:tr h="328204">
                <a:tc>
                  <a:txBody>
                    <a:bodyPr/>
                    <a:lstStyle/>
                    <a:p>
                      <a:r>
                        <a:rPr lang="ru-RU" dirty="0" smtClean="0">
                          <a:solidFill>
                            <a:schemeClr val="tx1"/>
                          </a:solidFill>
                        </a:rPr>
                        <a:t>«</a:t>
                      </a:r>
                      <a:r>
                        <a:rPr lang="ru-RU" dirty="0" err="1" smtClean="0">
                          <a:solidFill>
                            <a:schemeClr val="tx1"/>
                          </a:solidFill>
                        </a:rPr>
                        <a:t>Показати</a:t>
                      </a:r>
                      <a:r>
                        <a:rPr lang="ru-RU" dirty="0" smtClean="0">
                          <a:solidFill>
                            <a:schemeClr val="tx1"/>
                          </a:solidFill>
                        </a:rPr>
                        <a:t> заходи»</a:t>
                      </a:r>
                      <a:endParaRPr lang="ru-RU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uk-UA" dirty="0" smtClean="0">
                          <a:solidFill>
                            <a:schemeClr val="tx1"/>
                          </a:solidFill>
                        </a:rPr>
                        <a:t>«</a:t>
                      </a:r>
                      <a:r>
                        <a:rPr lang="en-US" dirty="0" err="1" smtClean="0">
                          <a:solidFill>
                            <a:schemeClr val="tx1"/>
                          </a:solidFill>
                        </a:rPr>
                        <a:t>TimeTask</a:t>
                      </a:r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 - </a:t>
                      </a:r>
                      <a:r>
                        <a:rPr lang="ru-RU" dirty="0" smtClean="0">
                          <a:solidFill>
                            <a:schemeClr val="tx1"/>
                          </a:solidFill>
                        </a:rPr>
                        <a:t>Про заходи»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680626287"/>
                  </a:ext>
                </a:extLst>
              </a:tr>
              <a:tr h="328204">
                <a:tc>
                  <a:txBody>
                    <a:bodyPr/>
                    <a:lstStyle/>
                    <a:p>
                      <a:r>
                        <a:rPr lang="ru-RU" dirty="0" smtClean="0">
                          <a:solidFill>
                            <a:schemeClr val="tx1"/>
                          </a:solidFill>
                        </a:rPr>
                        <a:t>«</a:t>
                      </a:r>
                      <a:r>
                        <a:rPr lang="ru-RU" dirty="0" err="1" smtClean="0">
                          <a:solidFill>
                            <a:schemeClr val="tx1"/>
                          </a:solidFill>
                        </a:rPr>
                        <a:t>Додати</a:t>
                      </a:r>
                      <a:r>
                        <a:rPr lang="ru-RU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ru-RU" dirty="0" err="1" smtClean="0">
                          <a:solidFill>
                            <a:schemeClr val="tx1"/>
                          </a:solidFill>
                        </a:rPr>
                        <a:t>зах</a:t>
                      </a:r>
                      <a:r>
                        <a:rPr lang="uk-UA" dirty="0" smtClean="0">
                          <a:solidFill>
                            <a:schemeClr val="tx1"/>
                          </a:solidFill>
                        </a:rPr>
                        <a:t>ід»</a:t>
                      </a:r>
                      <a:endParaRPr lang="ru-RU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uk-UA" dirty="0" smtClean="0">
                          <a:solidFill>
                            <a:schemeClr val="tx1"/>
                          </a:solidFill>
                        </a:rPr>
                        <a:t>«</a:t>
                      </a:r>
                      <a:r>
                        <a:rPr lang="en-US" dirty="0" err="1" smtClean="0">
                          <a:solidFill>
                            <a:schemeClr val="tx1"/>
                          </a:solidFill>
                        </a:rPr>
                        <a:t>TimeTask</a:t>
                      </a:r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 - </a:t>
                      </a:r>
                      <a:r>
                        <a:rPr lang="uk-UA" dirty="0" smtClean="0">
                          <a:solidFill>
                            <a:schemeClr val="tx1"/>
                          </a:solidFill>
                        </a:rPr>
                        <a:t>Додати захід»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992071580"/>
                  </a:ext>
                </a:extLst>
              </a:tr>
              <a:tr h="328204">
                <a:tc>
                  <a:txBody>
                    <a:bodyPr/>
                    <a:lstStyle/>
                    <a:p>
                      <a:r>
                        <a:rPr lang="uk-UA" dirty="0" smtClean="0">
                          <a:solidFill>
                            <a:schemeClr val="tx1"/>
                          </a:solidFill>
                        </a:rPr>
                        <a:t>«Редагування заходу»</a:t>
                      </a:r>
                      <a:endParaRPr lang="ru-RU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uk-UA" dirty="0" smtClean="0">
                          <a:solidFill>
                            <a:schemeClr val="tx1"/>
                          </a:solidFill>
                        </a:rPr>
                        <a:t>«</a:t>
                      </a:r>
                      <a:r>
                        <a:rPr lang="en-US" dirty="0" err="1" smtClean="0">
                          <a:solidFill>
                            <a:schemeClr val="tx1"/>
                          </a:solidFill>
                        </a:rPr>
                        <a:t>TimeTask</a:t>
                      </a:r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 - </a:t>
                      </a:r>
                      <a:r>
                        <a:rPr lang="uk-UA" dirty="0" smtClean="0">
                          <a:solidFill>
                            <a:schemeClr val="tx1"/>
                          </a:solidFill>
                        </a:rPr>
                        <a:t>Редагування заходу»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701424500"/>
                  </a:ext>
                </a:extLst>
              </a:tr>
              <a:tr h="328204">
                <a:tc>
                  <a:txBody>
                    <a:bodyPr/>
                    <a:lstStyle/>
                    <a:p>
                      <a:r>
                        <a:rPr lang="uk-UA" dirty="0" smtClean="0">
                          <a:solidFill>
                            <a:schemeClr val="tx1"/>
                          </a:solidFill>
                        </a:rPr>
                        <a:t>«Додати</a:t>
                      </a:r>
                      <a:r>
                        <a:rPr lang="uk-UA" baseline="0" dirty="0" smtClean="0">
                          <a:solidFill>
                            <a:schemeClr val="tx1"/>
                          </a:solidFill>
                        </a:rPr>
                        <a:t> плани заходів»</a:t>
                      </a:r>
                      <a:endParaRPr lang="ru-RU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uk-UA" dirty="0" smtClean="0">
                          <a:solidFill>
                            <a:schemeClr val="tx1"/>
                          </a:solidFill>
                        </a:rPr>
                        <a:t>«</a:t>
                      </a:r>
                      <a:r>
                        <a:rPr lang="en-US" dirty="0" err="1" smtClean="0">
                          <a:solidFill>
                            <a:schemeClr val="tx1"/>
                          </a:solidFill>
                        </a:rPr>
                        <a:t>TimeTask</a:t>
                      </a:r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 - </a:t>
                      </a:r>
                      <a:r>
                        <a:rPr lang="uk-UA" dirty="0" smtClean="0">
                          <a:solidFill>
                            <a:schemeClr val="tx1"/>
                          </a:solidFill>
                        </a:rPr>
                        <a:t>Додати план»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436017693"/>
                  </a:ext>
                </a:extLst>
              </a:tr>
              <a:tr h="328204">
                <a:tc>
                  <a:txBody>
                    <a:bodyPr/>
                    <a:lstStyle/>
                    <a:p>
                      <a:r>
                        <a:rPr lang="uk-UA" dirty="0" smtClean="0">
                          <a:solidFill>
                            <a:schemeClr val="tx1"/>
                          </a:solidFill>
                        </a:rPr>
                        <a:t>«Редагувати</a:t>
                      </a:r>
                      <a:r>
                        <a:rPr lang="uk-UA" baseline="0" dirty="0" smtClean="0">
                          <a:solidFill>
                            <a:schemeClr val="tx1"/>
                          </a:solidFill>
                        </a:rPr>
                        <a:t> плани заходів»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uk-UA" dirty="0" smtClean="0">
                          <a:solidFill>
                            <a:schemeClr val="tx1"/>
                          </a:solidFill>
                        </a:rPr>
                        <a:t>«</a:t>
                      </a:r>
                      <a:r>
                        <a:rPr lang="en-US" dirty="0" err="1" smtClean="0">
                          <a:solidFill>
                            <a:schemeClr val="tx1"/>
                          </a:solidFill>
                        </a:rPr>
                        <a:t>TimeTask</a:t>
                      </a:r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 - </a:t>
                      </a:r>
                      <a:r>
                        <a:rPr lang="uk-UA" dirty="0" smtClean="0">
                          <a:solidFill>
                            <a:schemeClr val="tx1"/>
                          </a:solidFill>
                        </a:rPr>
                        <a:t>Редагування плану»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834744546"/>
                  </a:ext>
                </a:extLst>
              </a:tr>
              <a:tr h="328204">
                <a:tc>
                  <a:txBody>
                    <a:bodyPr/>
                    <a:lstStyle/>
                    <a:p>
                      <a:r>
                        <a:rPr lang="uk-UA" dirty="0" smtClean="0">
                          <a:solidFill>
                            <a:schemeClr val="tx1"/>
                          </a:solidFill>
                        </a:rPr>
                        <a:t>«Видалити</a:t>
                      </a:r>
                      <a:r>
                        <a:rPr lang="uk-UA" baseline="0" dirty="0" smtClean="0">
                          <a:solidFill>
                            <a:schemeClr val="tx1"/>
                          </a:solidFill>
                        </a:rPr>
                        <a:t> плани заходів»</a:t>
                      </a:r>
                      <a:endParaRPr lang="ru-RU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 smtClean="0">
                          <a:solidFill>
                            <a:schemeClr val="tx1"/>
                          </a:solidFill>
                        </a:rPr>
                        <a:t>«</a:t>
                      </a:r>
                      <a:r>
                        <a:rPr lang="en-US" dirty="0" err="1" smtClean="0">
                          <a:solidFill>
                            <a:schemeClr val="tx1"/>
                          </a:solidFill>
                        </a:rPr>
                        <a:t>TimeTask</a:t>
                      </a:r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 - </a:t>
                      </a:r>
                      <a:r>
                        <a:rPr lang="ru-RU" dirty="0" err="1" smtClean="0">
                          <a:solidFill>
                            <a:schemeClr val="tx1"/>
                          </a:solidFill>
                        </a:rPr>
                        <a:t>Видалення</a:t>
                      </a:r>
                      <a:r>
                        <a:rPr lang="ru-RU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ru-RU" dirty="0" err="1" smtClean="0">
                          <a:solidFill>
                            <a:schemeClr val="tx1"/>
                          </a:solidFill>
                        </a:rPr>
                        <a:t>планів</a:t>
                      </a:r>
                      <a:r>
                        <a:rPr lang="ru-RU" dirty="0" smtClean="0">
                          <a:solidFill>
                            <a:schemeClr val="tx1"/>
                          </a:solidFill>
                        </a:rPr>
                        <a:t>»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127612663"/>
                  </a:ext>
                </a:extLst>
              </a:tr>
              <a:tr h="328204">
                <a:tc>
                  <a:txBody>
                    <a:bodyPr/>
                    <a:lstStyle/>
                    <a:p>
                      <a:r>
                        <a:rPr lang="uk-UA" dirty="0" smtClean="0">
                          <a:solidFill>
                            <a:schemeClr val="tx1"/>
                          </a:solidFill>
                        </a:rPr>
                        <a:t>«Видалити захід»</a:t>
                      </a:r>
                      <a:endParaRPr lang="ru-RU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 smtClean="0">
                          <a:solidFill>
                            <a:schemeClr val="tx1"/>
                          </a:solidFill>
                        </a:rPr>
                        <a:t>«</a:t>
                      </a:r>
                      <a:r>
                        <a:rPr lang="en-US" dirty="0" err="1" smtClean="0">
                          <a:solidFill>
                            <a:schemeClr val="tx1"/>
                          </a:solidFill>
                        </a:rPr>
                        <a:t>TimeTask</a:t>
                      </a:r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 - </a:t>
                      </a:r>
                      <a:r>
                        <a:rPr lang="ru-RU" dirty="0" err="1" smtClean="0">
                          <a:solidFill>
                            <a:schemeClr val="tx1"/>
                          </a:solidFill>
                        </a:rPr>
                        <a:t>Видалення</a:t>
                      </a:r>
                      <a:r>
                        <a:rPr lang="ru-RU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ru-RU" dirty="0" err="1" smtClean="0">
                          <a:solidFill>
                            <a:schemeClr val="tx1"/>
                          </a:solidFill>
                        </a:rPr>
                        <a:t>заходів</a:t>
                      </a:r>
                      <a:r>
                        <a:rPr lang="ru-RU" dirty="0" smtClean="0">
                          <a:solidFill>
                            <a:schemeClr val="tx1"/>
                          </a:solidFill>
                        </a:rPr>
                        <a:t>»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3152519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55679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uk-UA" dirty="0"/>
              <a:t>Вікно «</a:t>
            </a:r>
            <a:r>
              <a:rPr lang="en-US" dirty="0" err="1"/>
              <a:t>TimeTask</a:t>
            </a:r>
            <a:r>
              <a:rPr lang="en-US" dirty="0"/>
              <a:t> </a:t>
            </a:r>
            <a:r>
              <a:rPr lang="en-US" dirty="0" smtClean="0"/>
              <a:t>– </a:t>
            </a:r>
            <a:r>
              <a:rPr lang="ru-RU" dirty="0" smtClean="0"/>
              <a:t>Про заходи»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974219" y="1690688"/>
            <a:ext cx="4552764" cy="4352348"/>
          </a:xfrm>
        </p:spPr>
        <p:txBody>
          <a:bodyPr>
            <a:normAutofit fontScale="70000" lnSpcReduction="20000"/>
          </a:bodyPr>
          <a:lstStyle/>
          <a:p>
            <a:pPr marL="0" indent="0" algn="just">
              <a:buNone/>
            </a:pPr>
            <a:r>
              <a:rPr lang="uk-UA" dirty="0"/>
              <a:t>Вікно «</a:t>
            </a:r>
            <a:r>
              <a:rPr lang="en-US" dirty="0" err="1"/>
              <a:t>TimeTask</a:t>
            </a:r>
            <a:r>
              <a:rPr lang="en-US" dirty="0"/>
              <a:t> – </a:t>
            </a:r>
            <a:r>
              <a:rPr lang="ru-RU" dirty="0"/>
              <a:t>Про заходи</a:t>
            </a:r>
            <a:r>
              <a:rPr lang="ru-RU" dirty="0" smtClean="0"/>
              <a:t>» </a:t>
            </a:r>
            <a:r>
              <a:rPr lang="ru-RU" dirty="0" err="1" smtClean="0"/>
              <a:t>містить</a:t>
            </a:r>
            <a:r>
              <a:rPr lang="ru-RU" dirty="0" smtClean="0"/>
              <a:t> у </a:t>
            </a:r>
            <a:r>
              <a:rPr lang="ru-RU" dirty="0" err="1" smtClean="0"/>
              <a:t>собі</a:t>
            </a:r>
            <a:r>
              <a:rPr lang="ru-RU" dirty="0"/>
              <a:t>:</a:t>
            </a:r>
            <a:r>
              <a:rPr lang="ru-RU" dirty="0" smtClean="0"/>
              <a:t> 3 кнопки, 2 </a:t>
            </a:r>
            <a:r>
              <a:rPr lang="ru-RU" dirty="0" err="1" smtClean="0"/>
              <a:t>елементи</a:t>
            </a:r>
            <a:r>
              <a:rPr lang="ru-RU" dirty="0" smtClean="0"/>
              <a:t> </a:t>
            </a:r>
            <a:r>
              <a:rPr lang="ru-RU" dirty="0" err="1" smtClean="0"/>
              <a:t>вибору</a:t>
            </a:r>
            <a:r>
              <a:rPr lang="ru-RU" dirty="0" smtClean="0"/>
              <a:t> та 2 поля </a:t>
            </a:r>
            <a:r>
              <a:rPr lang="ru-RU" dirty="0" err="1" smtClean="0"/>
              <a:t>виводу</a:t>
            </a:r>
            <a:r>
              <a:rPr lang="ru-RU" dirty="0" smtClean="0"/>
              <a:t> </a:t>
            </a:r>
            <a:r>
              <a:rPr lang="ru-RU" dirty="0" err="1" smtClean="0"/>
              <a:t>інфорації</a:t>
            </a:r>
            <a:r>
              <a:rPr lang="ru-RU" dirty="0" smtClean="0"/>
              <a:t>.</a:t>
            </a:r>
          </a:p>
          <a:p>
            <a:pPr marL="0" indent="0" algn="just">
              <a:buNone/>
            </a:pPr>
            <a:r>
              <a:rPr lang="uk-UA" dirty="0" smtClean="0"/>
              <a:t>Натискання на кожну кнопку викликає певну дію.</a:t>
            </a:r>
          </a:p>
          <a:p>
            <a:pPr marL="0" indent="0" algn="just">
              <a:buNone/>
            </a:pPr>
            <a:r>
              <a:rPr lang="uk-UA" dirty="0" smtClean="0"/>
              <a:t>Кнопка «ОК» підставляє в елемент вибору заходів, ті заходи, які мають ту ж початкову дату, що міститься в елементі вибору початкової дати.</a:t>
            </a:r>
          </a:p>
          <a:p>
            <a:pPr marL="0" indent="0" algn="just">
              <a:buNone/>
            </a:pPr>
            <a:r>
              <a:rPr lang="uk-UA" dirty="0" smtClean="0"/>
              <a:t>Кнопка «Вибрати захід» відображає інформацію про захід, який обраний у полі вибору заходу. Інформація виводиться у поля виводу інформації про захід та план цього заходу.</a:t>
            </a:r>
          </a:p>
          <a:p>
            <a:pPr marL="0" indent="0" algn="just">
              <a:buNone/>
            </a:pPr>
            <a:r>
              <a:rPr lang="uk-UA" dirty="0" smtClean="0"/>
              <a:t>Кнопка «Закрити» закриває дане вікно.</a:t>
            </a:r>
            <a:endParaRPr lang="ru-RU" dirty="0" smtClean="0"/>
          </a:p>
          <a:p>
            <a:pPr marL="0" indent="0" algn="just">
              <a:buNone/>
            </a:pPr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1" y="1690688"/>
            <a:ext cx="5962836" cy="3081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636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uk-UA" dirty="0"/>
              <a:t>Вікно «</a:t>
            </a:r>
            <a:r>
              <a:rPr lang="en-US" dirty="0" err="1"/>
              <a:t>TimeTask</a:t>
            </a:r>
            <a:r>
              <a:rPr lang="en-US" dirty="0"/>
              <a:t> – </a:t>
            </a:r>
            <a:r>
              <a:rPr lang="ru-RU" dirty="0" err="1" smtClean="0"/>
              <a:t>Додати</a:t>
            </a:r>
            <a:r>
              <a:rPr lang="ru-RU" dirty="0" smtClean="0"/>
              <a:t> </a:t>
            </a:r>
            <a:r>
              <a:rPr lang="ru-RU" dirty="0" err="1" smtClean="0"/>
              <a:t>захід</a:t>
            </a:r>
            <a:r>
              <a:rPr lang="ru-RU" dirty="0" smtClean="0"/>
              <a:t>»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245429" y="1825625"/>
            <a:ext cx="7108371" cy="4351338"/>
          </a:xfrm>
        </p:spPr>
        <p:txBody>
          <a:bodyPr>
            <a:normAutofit fontScale="92500" lnSpcReduction="20000"/>
          </a:bodyPr>
          <a:lstStyle/>
          <a:p>
            <a:pPr marL="0" indent="0" algn="just">
              <a:buNone/>
            </a:pPr>
            <a:r>
              <a:rPr lang="uk-UA" dirty="0"/>
              <a:t>Вікно «</a:t>
            </a:r>
            <a:r>
              <a:rPr lang="en-US" dirty="0" err="1"/>
              <a:t>TimeTask</a:t>
            </a:r>
            <a:r>
              <a:rPr lang="en-US" dirty="0"/>
              <a:t> – </a:t>
            </a:r>
            <a:r>
              <a:rPr lang="ru-RU" dirty="0" err="1" smtClean="0"/>
              <a:t>Додати</a:t>
            </a:r>
            <a:r>
              <a:rPr lang="ru-RU" dirty="0" smtClean="0"/>
              <a:t> </a:t>
            </a:r>
            <a:r>
              <a:rPr lang="ru-RU" dirty="0" err="1" smtClean="0"/>
              <a:t>захід</a:t>
            </a:r>
            <a:r>
              <a:rPr lang="ru-RU" dirty="0" smtClean="0"/>
              <a:t>» </a:t>
            </a:r>
            <a:r>
              <a:rPr lang="ru-RU" dirty="0" err="1"/>
              <a:t>містить</a:t>
            </a:r>
            <a:r>
              <a:rPr lang="ru-RU" dirty="0"/>
              <a:t> у </a:t>
            </a:r>
            <a:r>
              <a:rPr lang="ru-RU" dirty="0" err="1"/>
              <a:t>собі</a:t>
            </a:r>
            <a:r>
              <a:rPr lang="ru-RU" dirty="0"/>
              <a:t>: </a:t>
            </a:r>
            <a:r>
              <a:rPr lang="ru-RU" dirty="0" smtClean="0"/>
              <a:t>2 </a:t>
            </a:r>
            <a:r>
              <a:rPr lang="ru-RU" dirty="0"/>
              <a:t>кнопки, 2 </a:t>
            </a:r>
            <a:r>
              <a:rPr lang="ru-RU" dirty="0" err="1"/>
              <a:t>елементи</a:t>
            </a:r>
            <a:r>
              <a:rPr lang="ru-RU" dirty="0"/>
              <a:t> </a:t>
            </a:r>
            <a:r>
              <a:rPr lang="ru-RU" dirty="0" err="1"/>
              <a:t>вибору</a:t>
            </a:r>
            <a:r>
              <a:rPr lang="ru-RU" dirty="0"/>
              <a:t> та </a:t>
            </a:r>
            <a:r>
              <a:rPr lang="ru-RU" dirty="0" smtClean="0"/>
              <a:t>4 </a:t>
            </a:r>
            <a:r>
              <a:rPr lang="ru-RU" dirty="0" err="1" smtClean="0"/>
              <a:t>текстових</a:t>
            </a:r>
            <a:r>
              <a:rPr lang="ru-RU" dirty="0" smtClean="0"/>
              <a:t> поля вводу </a:t>
            </a:r>
            <a:r>
              <a:rPr lang="ru-RU" dirty="0" err="1" smtClean="0"/>
              <a:t>інформації</a:t>
            </a:r>
            <a:r>
              <a:rPr lang="ru-RU" dirty="0" smtClean="0"/>
              <a:t>.</a:t>
            </a:r>
          </a:p>
          <a:p>
            <a:pPr marL="0" indent="0" algn="just">
              <a:buNone/>
            </a:pPr>
            <a:r>
              <a:rPr lang="uk-UA" dirty="0" smtClean="0"/>
              <a:t>В кожне текстове поле вводиться відповідна інформація.</a:t>
            </a:r>
          </a:p>
          <a:p>
            <a:pPr marL="0" indent="0" algn="just">
              <a:buNone/>
            </a:pPr>
            <a:r>
              <a:rPr lang="uk-UA" dirty="0" smtClean="0"/>
              <a:t>В елементи вибору </a:t>
            </a:r>
            <a:r>
              <a:rPr lang="uk-UA" dirty="0"/>
              <a:t>і</a:t>
            </a:r>
            <a:r>
              <a:rPr lang="uk-UA" dirty="0" smtClean="0"/>
              <a:t>нформації вводиться початкова та кінцева дата заходу.</a:t>
            </a:r>
          </a:p>
          <a:p>
            <a:pPr marL="0" indent="0" algn="just">
              <a:buNone/>
            </a:pPr>
            <a:r>
              <a:rPr lang="uk-UA" dirty="0" smtClean="0"/>
              <a:t>Натискання </a:t>
            </a:r>
            <a:r>
              <a:rPr lang="uk-UA" dirty="0"/>
              <a:t>на кожну кнопку викликає певну дію</a:t>
            </a:r>
            <a:r>
              <a:rPr lang="uk-UA" dirty="0" smtClean="0"/>
              <a:t>.</a:t>
            </a:r>
          </a:p>
          <a:p>
            <a:pPr marL="0" indent="0" algn="just">
              <a:buNone/>
            </a:pPr>
            <a:r>
              <a:rPr lang="uk-UA" dirty="0" smtClean="0"/>
              <a:t>Кнопка «Додати» додає захід в базу даних, з інформацією, яка введена вище.</a:t>
            </a:r>
            <a:endParaRPr lang="uk-UA" dirty="0"/>
          </a:p>
          <a:p>
            <a:pPr marL="0" indent="0" algn="just">
              <a:buNone/>
            </a:pPr>
            <a:r>
              <a:rPr lang="uk-UA" dirty="0" smtClean="0"/>
              <a:t>Кнопка </a:t>
            </a:r>
            <a:r>
              <a:rPr lang="uk-UA" dirty="0"/>
              <a:t>«Закрити» закриває </a:t>
            </a:r>
            <a:r>
              <a:rPr lang="uk-UA" dirty="0" smtClean="0"/>
              <a:t>дане </a:t>
            </a:r>
            <a:r>
              <a:rPr lang="uk-UA" dirty="0"/>
              <a:t>вікно.</a:t>
            </a:r>
            <a:endParaRPr lang="ru-RU" dirty="0"/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3314700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415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87829" y="365125"/>
            <a:ext cx="11051177" cy="1325563"/>
          </a:xfrm>
        </p:spPr>
        <p:txBody>
          <a:bodyPr>
            <a:normAutofit/>
          </a:bodyPr>
          <a:lstStyle/>
          <a:p>
            <a:pPr algn="ctr"/>
            <a:r>
              <a:rPr lang="uk-UA" dirty="0"/>
              <a:t>Вікно «</a:t>
            </a:r>
            <a:r>
              <a:rPr lang="en-US" dirty="0" err="1"/>
              <a:t>TimeTask</a:t>
            </a:r>
            <a:r>
              <a:rPr lang="en-US" dirty="0"/>
              <a:t> – </a:t>
            </a:r>
            <a:r>
              <a:rPr lang="ru-RU" dirty="0" err="1" smtClean="0"/>
              <a:t>Редагування</a:t>
            </a:r>
            <a:r>
              <a:rPr lang="ru-RU" dirty="0" smtClean="0"/>
              <a:t> заходу»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20000" y="3500437"/>
            <a:ext cx="10233800" cy="2676525"/>
          </a:xfrm>
        </p:spPr>
        <p:txBody>
          <a:bodyPr>
            <a:normAutofit fontScale="70000" lnSpcReduction="20000"/>
          </a:bodyPr>
          <a:lstStyle/>
          <a:p>
            <a:pPr marL="0" indent="0" algn="just">
              <a:buNone/>
            </a:pPr>
            <a:r>
              <a:rPr lang="uk-UA" dirty="0"/>
              <a:t>Вікно «</a:t>
            </a:r>
            <a:r>
              <a:rPr lang="en-US" dirty="0" err="1"/>
              <a:t>TimeTask</a:t>
            </a:r>
            <a:r>
              <a:rPr lang="en-US" dirty="0"/>
              <a:t> – </a:t>
            </a:r>
            <a:r>
              <a:rPr lang="ru-RU" dirty="0" err="1"/>
              <a:t>Редагування</a:t>
            </a:r>
            <a:r>
              <a:rPr lang="ru-RU" dirty="0"/>
              <a:t> заходу</a:t>
            </a:r>
            <a:r>
              <a:rPr lang="ru-RU" dirty="0" smtClean="0"/>
              <a:t>» </a:t>
            </a:r>
            <a:r>
              <a:rPr lang="ru-RU" dirty="0" err="1"/>
              <a:t>містить</a:t>
            </a:r>
            <a:r>
              <a:rPr lang="ru-RU" dirty="0"/>
              <a:t> у </a:t>
            </a:r>
            <a:r>
              <a:rPr lang="ru-RU" dirty="0" err="1"/>
              <a:t>собі</a:t>
            </a:r>
            <a:r>
              <a:rPr lang="ru-RU" dirty="0"/>
              <a:t>: 2 </a:t>
            </a:r>
            <a:r>
              <a:rPr lang="ru-RU" dirty="0" smtClean="0"/>
              <a:t>кнопки, </a:t>
            </a:r>
            <a:r>
              <a:rPr lang="ru-RU" dirty="0" err="1" smtClean="0"/>
              <a:t>елемент</a:t>
            </a:r>
            <a:r>
              <a:rPr lang="ru-RU" dirty="0" smtClean="0"/>
              <a:t> </a:t>
            </a:r>
            <a:r>
              <a:rPr lang="ru-RU" dirty="0" err="1"/>
              <a:t>вибору</a:t>
            </a:r>
            <a:r>
              <a:rPr lang="ru-RU" dirty="0"/>
              <a:t> та </a:t>
            </a:r>
            <a:r>
              <a:rPr lang="ru-RU" dirty="0" err="1" smtClean="0"/>
              <a:t>таблицю</a:t>
            </a:r>
            <a:r>
              <a:rPr lang="ru-RU" dirty="0" smtClean="0"/>
              <a:t> для </a:t>
            </a:r>
            <a:r>
              <a:rPr lang="ru-RU" dirty="0" err="1" smtClean="0"/>
              <a:t>редагування</a:t>
            </a:r>
            <a:r>
              <a:rPr lang="ru-RU" dirty="0" smtClean="0"/>
              <a:t> </a:t>
            </a:r>
            <a:r>
              <a:rPr lang="ru-RU" dirty="0" err="1" smtClean="0"/>
              <a:t>інформації</a:t>
            </a:r>
            <a:r>
              <a:rPr lang="ru-RU" dirty="0" smtClean="0"/>
              <a:t>.</a:t>
            </a:r>
            <a:endParaRPr lang="ru-RU" dirty="0"/>
          </a:p>
          <a:p>
            <a:pPr marL="0" indent="0" algn="just">
              <a:buNone/>
            </a:pPr>
            <a:r>
              <a:rPr lang="uk-UA" dirty="0" smtClean="0"/>
              <a:t>В елементі </a:t>
            </a:r>
            <a:r>
              <a:rPr lang="uk-UA" dirty="0"/>
              <a:t>вибору інформації </a:t>
            </a:r>
            <a:r>
              <a:rPr lang="uk-UA" dirty="0" smtClean="0"/>
              <a:t>обирається захід, інформацію про який потрібно редагувати.</a:t>
            </a:r>
          </a:p>
          <a:p>
            <a:pPr marL="0" indent="0" algn="just">
              <a:buNone/>
            </a:pPr>
            <a:r>
              <a:rPr lang="uk-UA" dirty="0" smtClean="0"/>
              <a:t>В таблиці для редагування інформації можна відредагувати інформацію про захід.</a:t>
            </a:r>
            <a:endParaRPr lang="uk-UA" dirty="0"/>
          </a:p>
          <a:p>
            <a:pPr marL="0" indent="0" algn="just">
              <a:buNone/>
            </a:pPr>
            <a:r>
              <a:rPr lang="uk-UA" dirty="0"/>
              <a:t>Натискання на кожну кнопку викликає певну дію.</a:t>
            </a:r>
          </a:p>
          <a:p>
            <a:pPr marL="0" indent="0" algn="just">
              <a:buNone/>
            </a:pPr>
            <a:r>
              <a:rPr lang="uk-UA" dirty="0"/>
              <a:t>Кнопка </a:t>
            </a:r>
            <a:r>
              <a:rPr lang="uk-UA" dirty="0" smtClean="0"/>
              <a:t>«Відредагувати» редагує інформацію про захід, відповідно до введеної вище інформації та заносить її до бази даних.</a:t>
            </a:r>
            <a:endParaRPr lang="uk-UA" dirty="0"/>
          </a:p>
          <a:p>
            <a:pPr marL="0" indent="0" algn="just">
              <a:buNone/>
            </a:pPr>
            <a:r>
              <a:rPr lang="uk-UA" dirty="0"/>
              <a:t>Кнопка «Закрити» закриває </a:t>
            </a:r>
            <a:r>
              <a:rPr lang="uk-UA" dirty="0" smtClean="0"/>
              <a:t>дане </a:t>
            </a:r>
            <a:r>
              <a:rPr lang="uk-UA" dirty="0"/>
              <a:t>вікно.</a:t>
            </a:r>
            <a:endParaRPr lang="ru-RU" dirty="0"/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0712" y="1690688"/>
            <a:ext cx="4852579" cy="1713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065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535</TotalTime>
  <Words>1801</Words>
  <Application>Microsoft Office PowerPoint</Application>
  <PresentationFormat>Широкоэкранный</PresentationFormat>
  <Paragraphs>325</Paragraphs>
  <Slides>53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53</vt:i4>
      </vt:variant>
    </vt:vector>
  </HeadingPairs>
  <TitlesOfParts>
    <vt:vector size="59" baseType="lpstr">
      <vt:lpstr>Arial</vt:lpstr>
      <vt:lpstr>Calibri</vt:lpstr>
      <vt:lpstr>Calibri Light</vt:lpstr>
      <vt:lpstr>Consolas</vt:lpstr>
      <vt:lpstr>Times New Roman</vt:lpstr>
      <vt:lpstr>Тема Office</vt:lpstr>
      <vt:lpstr>Курсовий проект з дисципліни «Об’єктно-орієнтоване програмування» програма «TimeTask»</vt:lpstr>
      <vt:lpstr>Розділи презентації</vt:lpstr>
      <vt:lpstr>Інтерфейс</vt:lpstr>
      <vt:lpstr>Зміст (Інтерфейс)</vt:lpstr>
      <vt:lpstr>Загальна інформація</vt:lpstr>
      <vt:lpstr>Вікно «TimeTask - Головне вікно»</vt:lpstr>
      <vt:lpstr>Вікно «TimeTask – Про заходи»</vt:lpstr>
      <vt:lpstr>Вікно «TimeTask – Додати захід»</vt:lpstr>
      <vt:lpstr>Вікно «TimeTask – Редагування заходу»</vt:lpstr>
      <vt:lpstr>Вікно «TimeTask – Додати план»</vt:lpstr>
      <vt:lpstr>Вікно «TimeTask – Редагування плану»</vt:lpstr>
      <vt:lpstr>Вікно «TimeTask – Видалення планів»</vt:lpstr>
      <vt:lpstr>Вікно «TimeTask – Видалення заходів»</vt:lpstr>
      <vt:lpstr>Вікно «TimeTask – Про програму»</vt:lpstr>
      <vt:lpstr>Алгоритми</vt:lpstr>
      <vt:lpstr>Зміст (Алгоритми)</vt:lpstr>
      <vt:lpstr>Підключення бібліотек для  коректної роботи алгоритмів</vt:lpstr>
      <vt:lpstr>Створення годинника у реальному часі</vt:lpstr>
      <vt:lpstr>Сортування планів заходу за id, часом початку заходів, часом кінця заходу, за алфавітним порядком планів</vt:lpstr>
      <vt:lpstr>Музичне привітання при вдалому підключенні до БД,і музичне повідомлення про помилку при невдалому підключенні </vt:lpstr>
      <vt:lpstr>Зчитування даних з БД та занесення їх до combobox</vt:lpstr>
      <vt:lpstr>Зчитування даних з БД про заходи та занесення їх до таблиці</vt:lpstr>
      <vt:lpstr>Зчитування даних з БД  про плани заходів та занесення їх до таблиці</vt:lpstr>
      <vt:lpstr>Підготовка таблиці для внесення змін в неї </vt:lpstr>
      <vt:lpstr>Бази даних</vt:lpstr>
      <vt:lpstr>Зміст (Бази даних)</vt:lpstr>
      <vt:lpstr>Підключення бібліотек</vt:lpstr>
      <vt:lpstr>Підключена драйвера MYSQL </vt:lpstr>
      <vt:lpstr>Створення таблиць через PHPmyAdmin</vt:lpstr>
      <vt:lpstr>Підключення програми до БД</vt:lpstr>
      <vt:lpstr>Занесення даних до нашої БД</vt:lpstr>
      <vt:lpstr>Зчитування даних  з БД</vt:lpstr>
      <vt:lpstr>Видалення даних з БД</vt:lpstr>
      <vt:lpstr>Редагування даних в БД</vt:lpstr>
      <vt:lpstr>Повідомлення про результат</vt:lpstr>
      <vt:lpstr>Занесення даних в JSON формат </vt:lpstr>
      <vt:lpstr>Вилучення даних з JSON формату</vt:lpstr>
      <vt:lpstr>Класи</vt:lpstr>
      <vt:lpstr>Зміст (Класи)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Дякуємо за увагу!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Курсовий проект з дисципліни «Об’єктно-орієнтоване програмування» програма «TimeTask»</dc:title>
  <dc:creator>Пользователь</dc:creator>
  <cp:lastModifiedBy>Artur</cp:lastModifiedBy>
  <cp:revision>56</cp:revision>
  <dcterms:created xsi:type="dcterms:W3CDTF">2018-12-24T23:39:28Z</dcterms:created>
  <dcterms:modified xsi:type="dcterms:W3CDTF">2018-12-26T17:39:48Z</dcterms:modified>
</cp:coreProperties>
</file>